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60" r:id="rId5"/>
  </p:sldMasterIdLst>
  <p:sldIdLst>
    <p:sldId id="256" r:id="rId6"/>
    <p:sldId id="257" r:id="rId7"/>
    <p:sldId id="278" r:id="rId8"/>
    <p:sldId id="272" r:id="rId9"/>
    <p:sldId id="281" r:id="rId10"/>
    <p:sldId id="280" r:id="rId11"/>
    <p:sldId id="279" r:id="rId12"/>
    <p:sldId id="282" r:id="rId13"/>
    <p:sldId id="284" r:id="rId14"/>
    <p:sldId id="283" r:id="rId15"/>
  </p:sldIdLst>
  <p:sldSz cx="12192000" cy="6858000"/>
  <p:notesSz cx="6858000" cy="9144000"/>
  <p:embeddedFontLst>
    <p:embeddedFont>
      <p:font typeface="Be Vietnam" panose="020B0604020202020204" charset="0"/>
      <p:regular r:id="rId16"/>
      <p:bold r:id="rId17"/>
      <p:italic r:id="rId18"/>
      <p:boldItalic r:id="rId19"/>
    </p:embeddedFont>
    <p:embeddedFont>
      <p:font typeface="Be Vietnam Light" panose="020B0604020202020204" charset="0"/>
      <p:regular r:id="rId20"/>
      <p:italic r:id="rId21"/>
    </p:embeddedFont>
    <p:embeddedFont>
      <p:font typeface="Be Vietnam Medium" panose="020B0604020202020204" charset="0"/>
      <p:regular r:id="rId22"/>
      <p:italic r:id="rId23"/>
    </p:embeddedFont>
    <p:embeddedFont>
      <p:font typeface="Playfair Display" panose="00000500000000000000" pitchFamily="2" charset="0"/>
      <p:regular r:id="rId24"/>
    </p:embeddedFont>
    <p:embeddedFont>
      <p:font typeface="Playfair Display Medium" pitchFamily="2" charset="0"/>
      <p:regular r:id="rId25"/>
      <p:italic r:id="rId26"/>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ri Hyväkkä" initials="KH" lastIdx="1" clrIdx="0">
    <p:extLst>
      <p:ext uri="{19B8F6BF-5375-455C-9EA6-DF929625EA0E}">
        <p15:presenceInfo xmlns:p15="http://schemas.microsoft.com/office/powerpoint/2012/main" userId="S::katri.hyvakka@keskustaverkko.net::febd935c-a49a-4cde-8ff0-1bda646a5c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696A"/>
    <a:srgbClr val="006838"/>
    <a:srgbClr val="005B5B"/>
    <a:srgbClr val="8E6200"/>
    <a:srgbClr val="00AEB8"/>
    <a:srgbClr val="F6C343"/>
    <a:srgbClr val="72BF44"/>
    <a:srgbClr val="133534"/>
    <a:srgbClr val="003A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95" d="100"/>
          <a:sy n="95"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customXml" Target="../customXml/item3.xml"/><Relationship Id="rId21" Type="http://schemas.openxmlformats.org/officeDocument/2006/relationships/font" Target="fonts/font6.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9.fnt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8.fntdata"/><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font" Target="fonts/font4.fntdata"/><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7.fntdata"/><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13D4BB-2998-448A-9E9B-33B699E72E32}"/>
              </a:ext>
            </a:extLst>
          </p:cNvPr>
          <p:cNvSpPr>
            <a:spLocks noGrp="1"/>
          </p:cNvSpPr>
          <p:nvPr>
            <p:ph type="ctrTitle"/>
          </p:nvPr>
        </p:nvSpPr>
        <p:spPr>
          <a:xfrm>
            <a:off x="1524000" y="1122363"/>
            <a:ext cx="9144000" cy="2387600"/>
          </a:xfrm>
        </p:spPr>
        <p:txBody>
          <a:bodyPr anchor="b"/>
          <a:lstStyle>
            <a:lvl1pPr algn="ctr">
              <a:defRPr sz="6000">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1C3A5022-90BD-4082-A52A-9C01463ECCCD}"/>
              </a:ext>
            </a:extLst>
          </p:cNvPr>
          <p:cNvSpPr>
            <a:spLocks noGrp="1"/>
          </p:cNvSpPr>
          <p:nvPr>
            <p:ph type="subTitle" idx="1"/>
          </p:nvPr>
        </p:nvSpPr>
        <p:spPr>
          <a:xfrm>
            <a:off x="1524000" y="3602038"/>
            <a:ext cx="9144000" cy="1655762"/>
          </a:xfrm>
        </p:spPr>
        <p:txBody>
          <a:bodyPr/>
          <a:lstStyle>
            <a:lvl1pPr marL="0" indent="0" algn="ctr">
              <a:buNone/>
              <a:defRPr sz="2400">
                <a:latin typeface="Be Vietnam Light" panose="000004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46658827-B5F5-4376-97D4-66F4A57FF4E7}"/>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5" name="Alatunnisteen paikkamerkki 4">
            <a:extLst>
              <a:ext uri="{FF2B5EF4-FFF2-40B4-BE49-F238E27FC236}">
                <a16:creationId xmlns:a16="http://schemas.microsoft.com/office/drawing/2014/main" id="{6D48E049-7884-4417-B489-81E394F7182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7B7AAD7-BD44-4CC3-AB86-802F775F1900}"/>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33639270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F8F58A-6AB3-4768-BDC8-6EB59FB7E4E2}"/>
              </a:ext>
            </a:extLst>
          </p:cNvPr>
          <p:cNvSpPr>
            <a:spLocks noGrp="1"/>
          </p:cNvSpPr>
          <p:nvPr>
            <p:ph type="title"/>
          </p:nvPr>
        </p:nvSpPr>
        <p:spPr/>
        <p:txBody>
          <a:bodyPr/>
          <a:lstStyle>
            <a:lvl1pPr>
              <a:defRPr>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Pystysuoran tekstin paikkamerkki 2">
            <a:extLst>
              <a:ext uri="{FF2B5EF4-FFF2-40B4-BE49-F238E27FC236}">
                <a16:creationId xmlns:a16="http://schemas.microsoft.com/office/drawing/2014/main" id="{7E2BBA28-82F9-4D55-9B10-1F11F91BB0AB}"/>
              </a:ext>
            </a:extLst>
          </p:cNvPr>
          <p:cNvSpPr>
            <a:spLocks noGrp="1"/>
          </p:cNvSpPr>
          <p:nvPr>
            <p:ph type="body" orient="vert" idx="1"/>
          </p:nvPr>
        </p:nvSpPr>
        <p:spPr/>
        <p:txBody>
          <a:bodyPr vert="eaVert"/>
          <a:lstStyle>
            <a:lvl1pPr>
              <a:defRPr>
                <a:latin typeface="Be Vietnam Light" panose="00000400000000000000" pitchFamily="2" charset="0"/>
              </a:defRPr>
            </a:lvl1pPr>
            <a:lvl2pPr>
              <a:defRPr>
                <a:latin typeface="Be Vietnam Light" panose="00000400000000000000" pitchFamily="2" charset="0"/>
              </a:defRPr>
            </a:lvl2pPr>
            <a:lvl3pPr>
              <a:defRPr>
                <a:latin typeface="Be Vietnam Light" panose="00000400000000000000" pitchFamily="2" charset="0"/>
              </a:defRPr>
            </a:lvl3pPr>
            <a:lvl4pPr>
              <a:defRPr>
                <a:latin typeface="Be Vietnam Light" panose="00000400000000000000" pitchFamily="2" charset="0"/>
              </a:defRPr>
            </a:lvl4pPr>
            <a:lvl5pPr>
              <a:defRPr>
                <a:latin typeface="Be Vietnam Light" panose="000004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89126656-F990-417F-A4ED-3A0535559DBF}"/>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5" name="Alatunnisteen paikkamerkki 4">
            <a:extLst>
              <a:ext uri="{FF2B5EF4-FFF2-40B4-BE49-F238E27FC236}">
                <a16:creationId xmlns:a16="http://schemas.microsoft.com/office/drawing/2014/main" id="{AA4E1209-F853-4FE5-9FE2-1F0B4FE86E8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37CF4B6-8ACD-46E0-9124-3ACC5953037E}"/>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27970506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9B1218C6-CDDD-4563-9683-D3BD484ABB08}"/>
              </a:ext>
            </a:extLst>
          </p:cNvPr>
          <p:cNvSpPr>
            <a:spLocks noGrp="1"/>
          </p:cNvSpPr>
          <p:nvPr>
            <p:ph type="title" orient="vert"/>
          </p:nvPr>
        </p:nvSpPr>
        <p:spPr>
          <a:xfrm>
            <a:off x="8724900" y="365125"/>
            <a:ext cx="2628900" cy="5811838"/>
          </a:xfrm>
        </p:spPr>
        <p:txBody>
          <a:bodyPr vert="eaVert"/>
          <a:lstStyle>
            <a:lvl1pPr>
              <a:defRPr>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Pystysuoran tekstin paikkamerkki 2">
            <a:extLst>
              <a:ext uri="{FF2B5EF4-FFF2-40B4-BE49-F238E27FC236}">
                <a16:creationId xmlns:a16="http://schemas.microsoft.com/office/drawing/2014/main" id="{00029A4A-3CB9-4394-9C83-8485A69006E5}"/>
              </a:ext>
            </a:extLst>
          </p:cNvPr>
          <p:cNvSpPr>
            <a:spLocks noGrp="1"/>
          </p:cNvSpPr>
          <p:nvPr>
            <p:ph type="body" orient="vert" idx="1"/>
          </p:nvPr>
        </p:nvSpPr>
        <p:spPr>
          <a:xfrm>
            <a:off x="838200" y="365125"/>
            <a:ext cx="7734300" cy="5811838"/>
          </a:xfrm>
        </p:spPr>
        <p:txBody>
          <a:bodyPr vert="eaVert"/>
          <a:lstStyle>
            <a:lvl1pPr>
              <a:defRPr>
                <a:latin typeface="Be Vietnam Light" panose="00000400000000000000" pitchFamily="2" charset="0"/>
              </a:defRPr>
            </a:lvl1pPr>
            <a:lvl2pPr>
              <a:defRPr>
                <a:latin typeface="Be Vietnam Light" panose="00000400000000000000" pitchFamily="2" charset="0"/>
              </a:defRPr>
            </a:lvl2pPr>
            <a:lvl3pPr>
              <a:defRPr>
                <a:latin typeface="Be Vietnam Light" panose="00000400000000000000" pitchFamily="2" charset="0"/>
              </a:defRPr>
            </a:lvl3pPr>
            <a:lvl4pPr>
              <a:defRPr>
                <a:latin typeface="Be Vietnam Light" panose="00000400000000000000" pitchFamily="2" charset="0"/>
              </a:defRPr>
            </a:lvl4pPr>
            <a:lvl5pPr>
              <a:defRPr>
                <a:latin typeface="Be Vietnam Light" panose="000004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1AE78D03-8CD8-4A68-B4BC-9AC383870377}"/>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5" name="Alatunnisteen paikkamerkki 4">
            <a:extLst>
              <a:ext uri="{FF2B5EF4-FFF2-40B4-BE49-F238E27FC236}">
                <a16:creationId xmlns:a16="http://schemas.microsoft.com/office/drawing/2014/main" id="{518DB60C-B398-4549-B717-113DF286A20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124DD91-A1E2-4E9F-A7B0-6688A14FAA03}"/>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30495630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AE7EE6-2499-4DA5-863D-F9103A696838}"/>
              </a:ext>
            </a:extLst>
          </p:cNvPr>
          <p:cNvSpPr>
            <a:spLocks noGrp="1"/>
          </p:cNvSpPr>
          <p:nvPr>
            <p:ph type="ctrTitle"/>
          </p:nvPr>
        </p:nvSpPr>
        <p:spPr>
          <a:xfrm>
            <a:off x="1524000" y="1122363"/>
            <a:ext cx="9144000" cy="2387600"/>
          </a:xfrm>
        </p:spPr>
        <p:txBody>
          <a:bodyPr anchor="b"/>
          <a:lstStyle>
            <a:lvl1pPr algn="ctr">
              <a:defRPr sz="60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4D9802D0-4838-4372-819B-DF47D24878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3A50DA6F-F2BF-488D-9CF2-5DA8FCE79A3D}"/>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5" name="Alatunnisteen paikkamerkki 4">
            <a:extLst>
              <a:ext uri="{FF2B5EF4-FFF2-40B4-BE49-F238E27FC236}">
                <a16:creationId xmlns:a16="http://schemas.microsoft.com/office/drawing/2014/main" id="{E9E7EFB6-9168-4ED6-8B77-004F4E55CD4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918E10C-A307-433E-8957-BD1F90C35CBA}"/>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552732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209A59-04B1-4D1F-90CA-8EE6979FB803}"/>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F6983083-6954-403E-B0DF-88674181A442}"/>
              </a:ext>
            </a:extLst>
          </p:cNvPr>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2EE45EB5-0F1A-475E-B8D1-08013CABA8D0}"/>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5" name="Alatunnisteen paikkamerkki 4">
            <a:extLst>
              <a:ext uri="{FF2B5EF4-FFF2-40B4-BE49-F238E27FC236}">
                <a16:creationId xmlns:a16="http://schemas.microsoft.com/office/drawing/2014/main" id="{785D757B-1205-4BE1-823F-ACC4ECF298D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76C3E29-CD0C-4AE1-B1CA-A8F004855D9E}"/>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1654509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627FFB-6211-40FA-9A05-637997E546DF}"/>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D23503E-4190-4D67-BA02-21F4AFE2E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E3C31D7-7F66-4031-83BE-5D17E5E4A62D}"/>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5" name="Alatunnisteen paikkamerkki 4">
            <a:extLst>
              <a:ext uri="{FF2B5EF4-FFF2-40B4-BE49-F238E27FC236}">
                <a16:creationId xmlns:a16="http://schemas.microsoft.com/office/drawing/2014/main" id="{C28A22A4-9BCC-47EC-98EC-F4AE76BD641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24AB74A-FE5E-4022-95D9-957B95E149FF}"/>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4123072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134B21-779D-4C31-83D1-57816291CB40}"/>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3BE7609B-8321-4553-AC32-59A14BDAD6A4}"/>
              </a:ext>
            </a:extLst>
          </p:cNvPr>
          <p:cNvSpPr>
            <a:spLocks noGrp="1"/>
          </p:cNvSpPr>
          <p:nvPr>
            <p:ph sz="half" idx="1"/>
          </p:nvPr>
        </p:nvSpPr>
        <p:spPr>
          <a:xfrm>
            <a:off x="838200" y="1825625"/>
            <a:ext cx="5181600" cy="4351338"/>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a:extLst>
              <a:ext uri="{FF2B5EF4-FFF2-40B4-BE49-F238E27FC236}">
                <a16:creationId xmlns:a16="http://schemas.microsoft.com/office/drawing/2014/main" id="{5A763AF4-4705-4361-A1E8-64AF9572452E}"/>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1E5BBBFC-FC53-4A8D-9902-D8C6E2BA9A42}"/>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6" name="Alatunnisteen paikkamerkki 5">
            <a:extLst>
              <a:ext uri="{FF2B5EF4-FFF2-40B4-BE49-F238E27FC236}">
                <a16:creationId xmlns:a16="http://schemas.microsoft.com/office/drawing/2014/main" id="{688F5EB3-C81D-4DDC-8492-DFF3298768A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15D0048-C410-4828-84A1-0D0F777A9AFE}"/>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2329705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3F1D66-AD71-4B67-90E5-352236B34D64}"/>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5C3E639D-8C66-43CE-958D-C81B530DB1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BA78B266-66A5-4AF3-A0CB-DFC6B9FEDD0B}"/>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22E17F95-8995-43A0-9FD4-2B66421029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01E097B5-DCBC-4BCA-8789-F68BB7F5FBF2}"/>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ECA2ECA8-025F-49FB-8392-6835D4384690}"/>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8" name="Alatunnisteen paikkamerkki 7">
            <a:extLst>
              <a:ext uri="{FF2B5EF4-FFF2-40B4-BE49-F238E27FC236}">
                <a16:creationId xmlns:a16="http://schemas.microsoft.com/office/drawing/2014/main" id="{38E42398-9E15-4665-87DD-B4A9F2F8DF1D}"/>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9E4D443-6CC7-441F-B647-29A0DD3A6384}"/>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32316395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E05D62-50B8-4117-BA83-7C805E9BDE19}"/>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D4FAC85F-5889-42EE-985E-11BCD0606D56}"/>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4" name="Alatunnisteen paikkamerkki 3">
            <a:extLst>
              <a:ext uri="{FF2B5EF4-FFF2-40B4-BE49-F238E27FC236}">
                <a16:creationId xmlns:a16="http://schemas.microsoft.com/office/drawing/2014/main" id="{6C0531AE-8E69-4793-9C3D-A380EFB9BFD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C06282B-0DBB-4567-B86D-9E7F6802D517}"/>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6952372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E556C92-DB94-4940-A07F-3CDF242F2D03}"/>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3" name="Alatunnisteen paikkamerkki 2">
            <a:extLst>
              <a:ext uri="{FF2B5EF4-FFF2-40B4-BE49-F238E27FC236}">
                <a16:creationId xmlns:a16="http://schemas.microsoft.com/office/drawing/2014/main" id="{60557EE6-24D1-4575-8EB0-A5B5E72DCCD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3C2F9B10-4E72-486E-B60F-C5B5118F9383}"/>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3370553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AAA6AA-762B-4934-8A91-DA975890562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F513D220-58BF-4D0E-943E-1516C43216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29260D9-CAB4-4325-9BDD-FB62D3A92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0FD24698-08E2-43D7-A345-62D1F4DDB67F}"/>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6" name="Alatunnisteen paikkamerkki 5">
            <a:extLst>
              <a:ext uri="{FF2B5EF4-FFF2-40B4-BE49-F238E27FC236}">
                <a16:creationId xmlns:a16="http://schemas.microsoft.com/office/drawing/2014/main" id="{0CA2885A-B162-4ACD-86D2-2EB0E304689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4A61B9E-B095-451E-9B76-78D9925C5463}"/>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258235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AC018FC-AE62-42D1-BF5F-979D6C70A8D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65BB9BBA-4829-4F56-A083-D9E3704E3166}"/>
              </a:ext>
            </a:extLst>
          </p:cNvPr>
          <p:cNvSpPr>
            <a:spLocks noGrp="1"/>
          </p:cNvSpPr>
          <p:nvPr>
            <p:ph idx="1"/>
          </p:nvPr>
        </p:nvSpPr>
        <p:spPr/>
        <p:txBody>
          <a:bodyPr/>
          <a:lstStyle>
            <a:lvl1pPr>
              <a:defRPr>
                <a:latin typeface="Be Vietnam" panose="00000500000000000000" pitchFamily="2" charset="0"/>
              </a:defRPr>
            </a:lvl1pPr>
            <a:lvl2pPr>
              <a:defRPr>
                <a:latin typeface="Be Vietnam" panose="00000500000000000000" pitchFamily="2" charset="0"/>
              </a:defRPr>
            </a:lvl2pPr>
            <a:lvl3pPr>
              <a:defRPr>
                <a:latin typeface="Be Vietnam" panose="00000500000000000000" pitchFamily="2" charset="0"/>
              </a:defRPr>
            </a:lvl3pPr>
            <a:lvl4pPr>
              <a:defRPr>
                <a:latin typeface="Be Vietnam" panose="00000500000000000000" pitchFamily="2" charset="0"/>
              </a:defRPr>
            </a:lvl4pPr>
            <a:lvl5pPr>
              <a:defRPr>
                <a:latin typeface="Be Vietnam" panose="000005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123FA2F2-D151-4720-8B9C-108724F0A1F7}"/>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5" name="Alatunnisteen paikkamerkki 4">
            <a:extLst>
              <a:ext uri="{FF2B5EF4-FFF2-40B4-BE49-F238E27FC236}">
                <a16:creationId xmlns:a16="http://schemas.microsoft.com/office/drawing/2014/main" id="{AD320D59-1ACD-416F-A83B-3C75339A23C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3DF51DF-E9DB-46E6-9D85-BBD99296CAC7}"/>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909740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ED3F2E-C630-4D25-A0F8-AE52EA9E71CA}"/>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2143A070-F2DE-4A53-8681-C6B48EBBA9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D97C301-E00B-40A8-A9FA-5424B9D47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F14795C-AC5A-4940-89CA-D1111EEB32D6}"/>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6" name="Alatunnisteen paikkamerkki 5">
            <a:extLst>
              <a:ext uri="{FF2B5EF4-FFF2-40B4-BE49-F238E27FC236}">
                <a16:creationId xmlns:a16="http://schemas.microsoft.com/office/drawing/2014/main" id="{FFC3DFF0-4DE1-450C-833C-B7C9054F3D2A}"/>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8817404-D332-4FD6-B841-B2114A47207A}"/>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19593338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A3756D-D9A2-495C-9A70-B69012A51FE5}"/>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17F58AE0-8530-4B73-A03A-3BE7D64BA2BC}"/>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F107C14-AE41-4099-BCD2-EB76B7372B7F}"/>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5" name="Alatunnisteen paikkamerkki 4">
            <a:extLst>
              <a:ext uri="{FF2B5EF4-FFF2-40B4-BE49-F238E27FC236}">
                <a16:creationId xmlns:a16="http://schemas.microsoft.com/office/drawing/2014/main" id="{6882AD15-005A-4F63-A0B0-1816FAF23B5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E156C93-BA4B-4DB1-895B-E7BE239457C9}"/>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22916440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B2A50F2E-D1F0-414C-8BD6-7928795E94FD}"/>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1AA5C129-BA67-4095-A68A-5CBD01D5CF83}"/>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D4A3719-18DB-4C36-B060-EB1435364134}"/>
              </a:ext>
            </a:extLst>
          </p:cNvPr>
          <p:cNvSpPr>
            <a:spLocks noGrp="1"/>
          </p:cNvSpPr>
          <p:nvPr>
            <p:ph type="dt" sz="half" idx="10"/>
          </p:nvPr>
        </p:nvSpPr>
        <p:spPr/>
        <p:txBody>
          <a:bodyPr/>
          <a:lstStyle/>
          <a:p>
            <a:fld id="{AA00E1EA-03F0-4267-8E83-95C9D45872D9}" type="datetimeFigureOut">
              <a:rPr lang="fi-FI" smtClean="0"/>
              <a:t>13.6.2025</a:t>
            </a:fld>
            <a:endParaRPr lang="fi-FI"/>
          </a:p>
        </p:txBody>
      </p:sp>
      <p:sp>
        <p:nvSpPr>
          <p:cNvPr id="5" name="Alatunnisteen paikkamerkki 4">
            <a:extLst>
              <a:ext uri="{FF2B5EF4-FFF2-40B4-BE49-F238E27FC236}">
                <a16:creationId xmlns:a16="http://schemas.microsoft.com/office/drawing/2014/main" id="{0077033A-66B2-46F7-8CEF-21C60D4EF75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35BAF6E-2201-42C5-8D54-439A9915173C}"/>
              </a:ext>
            </a:extLst>
          </p:cNvPr>
          <p:cNvSpPr>
            <a:spLocks noGrp="1"/>
          </p:cNvSpPr>
          <p:nvPr>
            <p:ph type="sldNum" sz="quarter" idx="12"/>
          </p:nvPr>
        </p:nvSpPr>
        <p:spPr/>
        <p:txBody>
          <a:bodyPr/>
          <a:lstStyle/>
          <a:p>
            <a:fld id="{8CDD6DCB-F4F2-49EF-B67E-94C0E7FD957E}" type="slidenum">
              <a:rPr lang="fi-FI" smtClean="0"/>
              <a:t>‹#›</a:t>
            </a:fld>
            <a:endParaRPr lang="fi-FI"/>
          </a:p>
        </p:txBody>
      </p:sp>
    </p:spTree>
    <p:extLst>
      <p:ext uri="{BB962C8B-B14F-4D97-AF65-F5344CB8AC3E}">
        <p14:creationId xmlns:p14="http://schemas.microsoft.com/office/powerpoint/2010/main" val="803876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1666B2-933E-4DBC-9E69-1B98B028A06A}"/>
              </a:ext>
            </a:extLst>
          </p:cNvPr>
          <p:cNvSpPr>
            <a:spLocks noGrp="1"/>
          </p:cNvSpPr>
          <p:nvPr>
            <p:ph type="title"/>
          </p:nvPr>
        </p:nvSpPr>
        <p:spPr>
          <a:xfrm>
            <a:off x="831850" y="1709738"/>
            <a:ext cx="10515600" cy="2852737"/>
          </a:xfrm>
        </p:spPr>
        <p:txBody>
          <a:bodyPr anchor="b"/>
          <a:lstStyle>
            <a:lvl1pPr>
              <a:defRPr sz="6000">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10ADA95D-3663-4AF9-ADEE-17F42C2F2D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Be Vietnam" panose="00000500000000000000"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
        <p:nvSpPr>
          <p:cNvPr id="4" name="Päivämäärän paikkamerkki 3">
            <a:extLst>
              <a:ext uri="{FF2B5EF4-FFF2-40B4-BE49-F238E27FC236}">
                <a16:creationId xmlns:a16="http://schemas.microsoft.com/office/drawing/2014/main" id="{00F9AAA5-DABA-4301-8048-AD4726B4F4FC}"/>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5" name="Alatunnisteen paikkamerkki 4">
            <a:extLst>
              <a:ext uri="{FF2B5EF4-FFF2-40B4-BE49-F238E27FC236}">
                <a16:creationId xmlns:a16="http://schemas.microsoft.com/office/drawing/2014/main" id="{23EA1EB2-A46B-464F-9511-6B6C940A5ED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F2B1ABA-325D-4B9B-85DF-A11FF09FA309}"/>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4760732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21359A-4D6C-49CE-B197-2018FE8AD110}"/>
              </a:ext>
            </a:extLst>
          </p:cNvPr>
          <p:cNvSpPr>
            <a:spLocks noGrp="1"/>
          </p:cNvSpPr>
          <p:nvPr>
            <p:ph type="title"/>
          </p:nvPr>
        </p:nvSpPr>
        <p:spPr/>
        <p:txBody>
          <a:bodyPr/>
          <a:lstStyle>
            <a:lvl1pPr>
              <a:defRPr>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07C899C5-6B15-4E9B-AFF2-84F8DE70E8F2}"/>
              </a:ext>
            </a:extLst>
          </p:cNvPr>
          <p:cNvSpPr>
            <a:spLocks noGrp="1"/>
          </p:cNvSpPr>
          <p:nvPr>
            <p:ph sz="half" idx="1"/>
          </p:nvPr>
        </p:nvSpPr>
        <p:spPr>
          <a:xfrm>
            <a:off x="838200" y="1825625"/>
            <a:ext cx="5181600" cy="4351338"/>
          </a:xfrm>
        </p:spPr>
        <p:txBody>
          <a:bodyPr/>
          <a:lstStyle>
            <a:lvl1pPr>
              <a:defRPr>
                <a:latin typeface="Be Vietnam" panose="00000500000000000000" pitchFamily="2" charset="0"/>
              </a:defRPr>
            </a:lvl1pPr>
            <a:lvl2pPr>
              <a:defRPr>
                <a:latin typeface="Be Vietnam" panose="00000500000000000000" pitchFamily="2" charset="0"/>
              </a:defRPr>
            </a:lvl2pPr>
            <a:lvl3pPr>
              <a:defRPr>
                <a:latin typeface="Be Vietnam" panose="00000500000000000000" pitchFamily="2" charset="0"/>
              </a:defRPr>
            </a:lvl3pPr>
            <a:lvl4pPr>
              <a:defRPr>
                <a:latin typeface="Be Vietnam" panose="00000500000000000000" pitchFamily="2" charset="0"/>
              </a:defRPr>
            </a:lvl4pPr>
            <a:lvl5pPr>
              <a:defRPr>
                <a:latin typeface="Be Vietnam" panose="000005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a:extLst>
              <a:ext uri="{FF2B5EF4-FFF2-40B4-BE49-F238E27FC236}">
                <a16:creationId xmlns:a16="http://schemas.microsoft.com/office/drawing/2014/main" id="{4556B074-47E7-45CF-8133-38AEB0FC00AF}"/>
              </a:ext>
            </a:extLst>
          </p:cNvPr>
          <p:cNvSpPr>
            <a:spLocks noGrp="1"/>
          </p:cNvSpPr>
          <p:nvPr>
            <p:ph sz="half" idx="2"/>
          </p:nvPr>
        </p:nvSpPr>
        <p:spPr>
          <a:xfrm>
            <a:off x="6172200" y="1825625"/>
            <a:ext cx="5181600" cy="4351338"/>
          </a:xfrm>
        </p:spPr>
        <p:txBody>
          <a:bodyPr/>
          <a:lstStyle>
            <a:lvl1pPr>
              <a:defRPr>
                <a:latin typeface="Be Vietnam" panose="00000500000000000000" pitchFamily="2" charset="0"/>
              </a:defRPr>
            </a:lvl1pPr>
            <a:lvl2pPr>
              <a:defRPr>
                <a:latin typeface="Be Vietnam" panose="00000500000000000000" pitchFamily="2" charset="0"/>
              </a:defRPr>
            </a:lvl2pPr>
            <a:lvl3pPr>
              <a:defRPr>
                <a:latin typeface="Be Vietnam" panose="00000500000000000000" pitchFamily="2" charset="0"/>
              </a:defRPr>
            </a:lvl3pPr>
            <a:lvl4pPr>
              <a:defRPr>
                <a:latin typeface="Be Vietnam" panose="00000500000000000000" pitchFamily="2" charset="0"/>
              </a:defRPr>
            </a:lvl4pPr>
            <a:lvl5pPr>
              <a:defRPr>
                <a:latin typeface="Be Vietnam" panose="000005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4">
            <a:extLst>
              <a:ext uri="{FF2B5EF4-FFF2-40B4-BE49-F238E27FC236}">
                <a16:creationId xmlns:a16="http://schemas.microsoft.com/office/drawing/2014/main" id="{1A03CA43-0BAD-4261-BF1A-A3E29A139C15}"/>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6" name="Alatunnisteen paikkamerkki 5">
            <a:extLst>
              <a:ext uri="{FF2B5EF4-FFF2-40B4-BE49-F238E27FC236}">
                <a16:creationId xmlns:a16="http://schemas.microsoft.com/office/drawing/2014/main" id="{77EEF51D-2551-42D9-945E-5D54F4AD771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A1FB0E23-7406-4B0A-8AF8-327E68A24771}"/>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19319281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C61E5CD-A38C-48B3-AF2A-C24BB18C46DB}"/>
              </a:ext>
            </a:extLst>
          </p:cNvPr>
          <p:cNvSpPr>
            <a:spLocks noGrp="1"/>
          </p:cNvSpPr>
          <p:nvPr>
            <p:ph type="title"/>
          </p:nvPr>
        </p:nvSpPr>
        <p:spPr>
          <a:xfrm>
            <a:off x="839788" y="365125"/>
            <a:ext cx="10515600" cy="1325563"/>
          </a:xfrm>
        </p:spPr>
        <p:txBody>
          <a:bodyPr/>
          <a:lstStyle>
            <a:lvl1pPr>
              <a:defRPr>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9CE2AAE1-E6B3-4CBA-A63B-DBF053D19AC3}"/>
              </a:ext>
            </a:extLst>
          </p:cNvPr>
          <p:cNvSpPr>
            <a:spLocks noGrp="1"/>
          </p:cNvSpPr>
          <p:nvPr>
            <p:ph type="body" idx="1"/>
          </p:nvPr>
        </p:nvSpPr>
        <p:spPr>
          <a:xfrm>
            <a:off x="839788" y="1681163"/>
            <a:ext cx="5157787" cy="823912"/>
          </a:xfrm>
        </p:spPr>
        <p:txBody>
          <a:bodyPr anchor="b"/>
          <a:lstStyle>
            <a:lvl1pPr marL="0" indent="0">
              <a:buNone/>
              <a:defRPr sz="2400" b="1">
                <a:latin typeface="Be Vietnam" panose="00000500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4" name="Sisällön paikkamerkki 3">
            <a:extLst>
              <a:ext uri="{FF2B5EF4-FFF2-40B4-BE49-F238E27FC236}">
                <a16:creationId xmlns:a16="http://schemas.microsoft.com/office/drawing/2014/main" id="{7B626728-F86F-4AE0-A576-DEC53E55B8E2}"/>
              </a:ext>
            </a:extLst>
          </p:cNvPr>
          <p:cNvSpPr>
            <a:spLocks noGrp="1"/>
          </p:cNvSpPr>
          <p:nvPr>
            <p:ph sz="half" idx="2"/>
          </p:nvPr>
        </p:nvSpPr>
        <p:spPr>
          <a:xfrm>
            <a:off x="839788" y="2505075"/>
            <a:ext cx="5157787" cy="3684588"/>
          </a:xfrm>
        </p:spPr>
        <p:txBody>
          <a:bodyPr/>
          <a:lstStyle>
            <a:lvl1pPr>
              <a:defRPr>
                <a:latin typeface="Be Vietnam Light" panose="00000400000000000000" pitchFamily="2" charset="0"/>
              </a:defRPr>
            </a:lvl1pPr>
            <a:lvl2pPr>
              <a:defRPr>
                <a:latin typeface="Be Vietnam Light" panose="00000400000000000000" pitchFamily="2" charset="0"/>
              </a:defRPr>
            </a:lvl2pPr>
            <a:lvl3pPr>
              <a:defRPr>
                <a:latin typeface="Be Vietnam Light" panose="00000400000000000000" pitchFamily="2" charset="0"/>
              </a:defRPr>
            </a:lvl3pPr>
            <a:lvl4pPr>
              <a:defRPr>
                <a:latin typeface="Be Vietnam Light" panose="00000400000000000000" pitchFamily="2" charset="0"/>
              </a:defRPr>
            </a:lvl4pPr>
            <a:lvl5pPr>
              <a:defRPr>
                <a:latin typeface="Be Vietnam Light" panose="000004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Tekstin paikkamerkki 4">
            <a:extLst>
              <a:ext uri="{FF2B5EF4-FFF2-40B4-BE49-F238E27FC236}">
                <a16:creationId xmlns:a16="http://schemas.microsoft.com/office/drawing/2014/main" id="{A27F18A9-88E2-4CE0-AAA9-B580FB057174}"/>
              </a:ext>
            </a:extLst>
          </p:cNvPr>
          <p:cNvSpPr>
            <a:spLocks noGrp="1"/>
          </p:cNvSpPr>
          <p:nvPr>
            <p:ph type="body" sz="quarter" idx="3"/>
          </p:nvPr>
        </p:nvSpPr>
        <p:spPr>
          <a:xfrm>
            <a:off x="6172200" y="1681163"/>
            <a:ext cx="5183188" cy="823912"/>
          </a:xfrm>
        </p:spPr>
        <p:txBody>
          <a:bodyPr anchor="b"/>
          <a:lstStyle>
            <a:lvl1pPr marL="0" indent="0">
              <a:buNone/>
              <a:defRPr sz="2400" b="1">
                <a:latin typeface="Be Vietnam" panose="00000500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6" name="Sisällön paikkamerkki 5">
            <a:extLst>
              <a:ext uri="{FF2B5EF4-FFF2-40B4-BE49-F238E27FC236}">
                <a16:creationId xmlns:a16="http://schemas.microsoft.com/office/drawing/2014/main" id="{538B6DD6-4B83-4DDA-9C48-E909D7C993E8}"/>
              </a:ext>
            </a:extLst>
          </p:cNvPr>
          <p:cNvSpPr>
            <a:spLocks noGrp="1"/>
          </p:cNvSpPr>
          <p:nvPr>
            <p:ph sz="quarter" idx="4"/>
          </p:nvPr>
        </p:nvSpPr>
        <p:spPr>
          <a:xfrm>
            <a:off x="6172200" y="2505075"/>
            <a:ext cx="5183188" cy="3684588"/>
          </a:xfrm>
        </p:spPr>
        <p:txBody>
          <a:bodyPr/>
          <a:lstStyle>
            <a:lvl1pPr>
              <a:defRPr>
                <a:latin typeface="Be Vietnam Light" panose="00000400000000000000" pitchFamily="2" charset="0"/>
              </a:defRPr>
            </a:lvl1pPr>
            <a:lvl2pPr>
              <a:defRPr>
                <a:latin typeface="Be Vietnam Light" panose="00000400000000000000" pitchFamily="2" charset="0"/>
              </a:defRPr>
            </a:lvl2pPr>
            <a:lvl3pPr>
              <a:defRPr>
                <a:latin typeface="Be Vietnam Light" panose="00000400000000000000" pitchFamily="2" charset="0"/>
              </a:defRPr>
            </a:lvl3pPr>
            <a:lvl4pPr>
              <a:defRPr>
                <a:latin typeface="Be Vietnam Light" panose="00000400000000000000" pitchFamily="2" charset="0"/>
              </a:defRPr>
            </a:lvl4pPr>
            <a:lvl5pPr>
              <a:defRPr>
                <a:latin typeface="Be Vietnam Light" panose="00000400000000000000" pitchFamily="2" charset="0"/>
              </a:defRPr>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7" name="Päivämäärän paikkamerkki 6">
            <a:extLst>
              <a:ext uri="{FF2B5EF4-FFF2-40B4-BE49-F238E27FC236}">
                <a16:creationId xmlns:a16="http://schemas.microsoft.com/office/drawing/2014/main" id="{158E34F0-7EEA-43A7-B0F4-8155ABADB034}"/>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8" name="Alatunnisteen paikkamerkki 7">
            <a:extLst>
              <a:ext uri="{FF2B5EF4-FFF2-40B4-BE49-F238E27FC236}">
                <a16:creationId xmlns:a16="http://schemas.microsoft.com/office/drawing/2014/main" id="{5DF0AC6B-7393-4555-A0A5-1571664C5A56}"/>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A0287F52-6155-4416-93A7-7160981AB4B7}"/>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3793207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75286C-55E3-4947-B7B5-C81AD4CA7A9F}"/>
              </a:ext>
            </a:extLst>
          </p:cNvPr>
          <p:cNvSpPr>
            <a:spLocks noGrp="1"/>
          </p:cNvSpPr>
          <p:nvPr>
            <p:ph type="title"/>
          </p:nvPr>
        </p:nvSpPr>
        <p:spPr/>
        <p:txBody>
          <a:bodyPr/>
          <a:lstStyle>
            <a:lvl1pPr>
              <a:defRPr>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Päivämäärän paikkamerkki 2">
            <a:extLst>
              <a:ext uri="{FF2B5EF4-FFF2-40B4-BE49-F238E27FC236}">
                <a16:creationId xmlns:a16="http://schemas.microsoft.com/office/drawing/2014/main" id="{0B098527-18F9-4C17-80A9-5EAC3F471954}"/>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4" name="Alatunnisteen paikkamerkki 3">
            <a:extLst>
              <a:ext uri="{FF2B5EF4-FFF2-40B4-BE49-F238E27FC236}">
                <a16:creationId xmlns:a16="http://schemas.microsoft.com/office/drawing/2014/main" id="{B7634145-C9EE-46D4-A6C2-BE3AA7B51CB5}"/>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2E6C84B9-D3D2-4B54-81BB-03D830883551}"/>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1709167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ECAA526-EC3B-444A-A0ED-68D8DDC16DEC}"/>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3" name="Alatunnisteen paikkamerkki 2">
            <a:extLst>
              <a:ext uri="{FF2B5EF4-FFF2-40B4-BE49-F238E27FC236}">
                <a16:creationId xmlns:a16="http://schemas.microsoft.com/office/drawing/2014/main" id="{2B07FF85-C2E6-44A7-AE75-23E0800C9EB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F1FEE39A-BB27-4FD7-9A3B-304C7E7EDD05}"/>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20412637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323CF7-BE3F-4224-8FC7-2A1AA10742B3}"/>
              </a:ext>
            </a:extLst>
          </p:cNvPr>
          <p:cNvSpPr>
            <a:spLocks noGrp="1"/>
          </p:cNvSpPr>
          <p:nvPr>
            <p:ph type="title"/>
          </p:nvPr>
        </p:nvSpPr>
        <p:spPr>
          <a:xfrm>
            <a:off x="839788" y="457200"/>
            <a:ext cx="3932237" cy="1600200"/>
          </a:xfrm>
        </p:spPr>
        <p:txBody>
          <a:bodyPr anchor="b"/>
          <a:lstStyle>
            <a:lvl1pPr>
              <a:defRPr sz="3200">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513F0B25-0F19-4FC8-9507-60F5A5C83ABE}"/>
              </a:ext>
            </a:extLst>
          </p:cNvPr>
          <p:cNvSpPr>
            <a:spLocks noGrp="1"/>
          </p:cNvSpPr>
          <p:nvPr>
            <p:ph idx="1"/>
          </p:nvPr>
        </p:nvSpPr>
        <p:spPr>
          <a:xfrm>
            <a:off x="5183188" y="987425"/>
            <a:ext cx="6172200" cy="4873625"/>
          </a:xfrm>
        </p:spPr>
        <p:txBody>
          <a:bodyPr/>
          <a:lstStyle>
            <a:lvl1pPr>
              <a:defRPr sz="3200">
                <a:latin typeface="Be Vietnam Light" panose="00000400000000000000" pitchFamily="2" charset="0"/>
              </a:defRPr>
            </a:lvl1pPr>
            <a:lvl2pPr>
              <a:defRPr sz="2800">
                <a:latin typeface="Be Vietnam Light" panose="00000400000000000000" pitchFamily="2" charset="0"/>
              </a:defRPr>
            </a:lvl2pPr>
            <a:lvl3pPr>
              <a:defRPr sz="2400">
                <a:latin typeface="Be Vietnam Light" panose="00000400000000000000" pitchFamily="2" charset="0"/>
              </a:defRPr>
            </a:lvl3pPr>
            <a:lvl4pPr>
              <a:defRPr sz="2000">
                <a:latin typeface="Be Vietnam Light" panose="00000400000000000000" pitchFamily="2" charset="0"/>
              </a:defRPr>
            </a:lvl4pPr>
            <a:lvl5pPr>
              <a:defRPr sz="2000">
                <a:latin typeface="Be Vietnam Light" panose="00000400000000000000" pitchFamily="2" charset="0"/>
              </a:defRPr>
            </a:lvl5pPr>
            <a:lvl6pPr>
              <a:defRPr sz="2000"/>
            </a:lvl6pPr>
            <a:lvl7pPr>
              <a:defRPr sz="2000"/>
            </a:lvl7pPr>
            <a:lvl8pPr>
              <a:defRPr sz="2000"/>
            </a:lvl8pPr>
            <a:lvl9pPr>
              <a:defRPr sz="20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Tekstin paikkamerkki 3">
            <a:extLst>
              <a:ext uri="{FF2B5EF4-FFF2-40B4-BE49-F238E27FC236}">
                <a16:creationId xmlns:a16="http://schemas.microsoft.com/office/drawing/2014/main" id="{7AC512EF-045E-489C-933F-8D5D561C5A00}"/>
              </a:ext>
            </a:extLst>
          </p:cNvPr>
          <p:cNvSpPr>
            <a:spLocks noGrp="1"/>
          </p:cNvSpPr>
          <p:nvPr>
            <p:ph type="body" sz="half" idx="2"/>
          </p:nvPr>
        </p:nvSpPr>
        <p:spPr>
          <a:xfrm>
            <a:off x="839788" y="2057400"/>
            <a:ext cx="3932237" cy="3811588"/>
          </a:xfrm>
        </p:spPr>
        <p:txBody>
          <a:bodyPr/>
          <a:lstStyle>
            <a:lvl1pPr marL="0" indent="0">
              <a:buNone/>
              <a:defRPr sz="1600">
                <a:latin typeface="Be Vietnam Light" panose="000004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a:t>Muokkaa tekstin perustyylejä napsauttamalla</a:t>
            </a:r>
          </a:p>
        </p:txBody>
      </p:sp>
      <p:sp>
        <p:nvSpPr>
          <p:cNvPr id="5" name="Päivämäärän paikkamerkki 4">
            <a:extLst>
              <a:ext uri="{FF2B5EF4-FFF2-40B4-BE49-F238E27FC236}">
                <a16:creationId xmlns:a16="http://schemas.microsoft.com/office/drawing/2014/main" id="{1E8C5884-A69C-4FB3-9113-B3A3AE6EC896}"/>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6" name="Alatunnisteen paikkamerkki 5">
            <a:extLst>
              <a:ext uri="{FF2B5EF4-FFF2-40B4-BE49-F238E27FC236}">
                <a16:creationId xmlns:a16="http://schemas.microsoft.com/office/drawing/2014/main" id="{3EF6AAD2-321C-455A-A7FA-CDCABCB6C86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4E84A7C-05FD-4FEF-A0BC-7606D24ADE18}"/>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18725036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7AB7F3-9E66-48CE-B1BE-29743F183243}"/>
              </a:ext>
            </a:extLst>
          </p:cNvPr>
          <p:cNvSpPr>
            <a:spLocks noGrp="1"/>
          </p:cNvSpPr>
          <p:nvPr>
            <p:ph type="title"/>
          </p:nvPr>
        </p:nvSpPr>
        <p:spPr>
          <a:xfrm>
            <a:off x="839788" y="457200"/>
            <a:ext cx="3932237" cy="1600200"/>
          </a:xfrm>
        </p:spPr>
        <p:txBody>
          <a:bodyPr anchor="b"/>
          <a:lstStyle>
            <a:lvl1pPr>
              <a:defRPr sz="3200">
                <a:latin typeface="Playfair Display" panose="00000500000000000000" pitchFamily="2"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Kuvan paikkamerkki 2">
            <a:extLst>
              <a:ext uri="{FF2B5EF4-FFF2-40B4-BE49-F238E27FC236}">
                <a16:creationId xmlns:a16="http://schemas.microsoft.com/office/drawing/2014/main" id="{B911D8DD-C08B-42E5-827B-8A499A0141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2B27B953-E795-4B74-BBFD-5E318EF8663D}"/>
              </a:ext>
            </a:extLst>
          </p:cNvPr>
          <p:cNvSpPr>
            <a:spLocks noGrp="1"/>
          </p:cNvSpPr>
          <p:nvPr>
            <p:ph type="body" sz="half" idx="2"/>
          </p:nvPr>
        </p:nvSpPr>
        <p:spPr>
          <a:xfrm>
            <a:off x="839788" y="2057400"/>
            <a:ext cx="3932237" cy="3811588"/>
          </a:xfrm>
        </p:spPr>
        <p:txBody>
          <a:bodyPr/>
          <a:lstStyle>
            <a:lvl1pPr marL="0" indent="0">
              <a:buNone/>
              <a:defRPr sz="1600">
                <a:latin typeface="Be Vietnam Light" panose="000004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a:t>Muokkaa tekstin perustyylejä napsauttamalla</a:t>
            </a:r>
          </a:p>
        </p:txBody>
      </p:sp>
      <p:sp>
        <p:nvSpPr>
          <p:cNvPr id="5" name="Päivämäärän paikkamerkki 4">
            <a:extLst>
              <a:ext uri="{FF2B5EF4-FFF2-40B4-BE49-F238E27FC236}">
                <a16:creationId xmlns:a16="http://schemas.microsoft.com/office/drawing/2014/main" id="{C83D3729-F195-4106-AB9A-C0A7833A37D9}"/>
              </a:ext>
            </a:extLst>
          </p:cNvPr>
          <p:cNvSpPr>
            <a:spLocks noGrp="1"/>
          </p:cNvSpPr>
          <p:nvPr>
            <p:ph type="dt" sz="half" idx="10"/>
          </p:nvPr>
        </p:nvSpPr>
        <p:spPr/>
        <p:txBody>
          <a:bodyPr/>
          <a:lstStyle/>
          <a:p>
            <a:fld id="{5F2FBFBA-CD10-4699-BF98-E1E418E7ECD3}" type="datetimeFigureOut">
              <a:rPr lang="fi-FI" smtClean="0"/>
              <a:t>13.6.2025</a:t>
            </a:fld>
            <a:endParaRPr lang="fi-FI"/>
          </a:p>
        </p:txBody>
      </p:sp>
      <p:sp>
        <p:nvSpPr>
          <p:cNvPr id="6" name="Alatunnisteen paikkamerkki 5">
            <a:extLst>
              <a:ext uri="{FF2B5EF4-FFF2-40B4-BE49-F238E27FC236}">
                <a16:creationId xmlns:a16="http://schemas.microsoft.com/office/drawing/2014/main" id="{DA8C3861-474C-42F2-ADF8-3E50A3008D3A}"/>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8A76593-9C65-4437-82EE-DDF5BDBF5EE7}"/>
              </a:ext>
            </a:extLst>
          </p:cNvPr>
          <p:cNvSpPr>
            <a:spLocks noGrp="1"/>
          </p:cNvSpPr>
          <p:nvPr>
            <p:ph type="sldNum" sz="quarter" idx="12"/>
          </p:nvPr>
        </p:nvSpPr>
        <p:spPr/>
        <p:txBody>
          <a:bodyPr/>
          <a:lstStyle/>
          <a:p>
            <a:fld id="{30C2CA1F-53F6-415E-9224-6C389626D7C8}" type="slidenum">
              <a:rPr lang="fi-FI" smtClean="0"/>
              <a:t>‹#›</a:t>
            </a:fld>
            <a:endParaRPr lang="fi-FI"/>
          </a:p>
        </p:txBody>
      </p:sp>
    </p:spTree>
    <p:extLst>
      <p:ext uri="{BB962C8B-B14F-4D97-AF65-F5344CB8AC3E}">
        <p14:creationId xmlns:p14="http://schemas.microsoft.com/office/powerpoint/2010/main" val="29514058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1FE81812-0658-432D-97EC-30187BC65A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B250B69C-4B1C-4686-8C4D-891697B6A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5CA7CD69-2C51-4AB5-9B02-ACA3C6E2F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Be Vietnam Light" panose="00000400000000000000" pitchFamily="2" charset="0"/>
              </a:defRPr>
            </a:lvl1pPr>
          </a:lstStyle>
          <a:p>
            <a:fld id="{5F2FBFBA-CD10-4699-BF98-E1E418E7ECD3}" type="datetimeFigureOut">
              <a:rPr lang="fi-FI" smtClean="0"/>
              <a:pPr/>
              <a:t>13.6.2025</a:t>
            </a:fld>
            <a:endParaRPr lang="fi-FI" dirty="0"/>
          </a:p>
        </p:txBody>
      </p:sp>
      <p:sp>
        <p:nvSpPr>
          <p:cNvPr id="5" name="Alatunnisteen paikkamerkki 4">
            <a:extLst>
              <a:ext uri="{FF2B5EF4-FFF2-40B4-BE49-F238E27FC236}">
                <a16:creationId xmlns:a16="http://schemas.microsoft.com/office/drawing/2014/main" id="{DF505CDF-FD75-454B-84B1-1920126D6F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Be Vietnam Light" panose="00000400000000000000" pitchFamily="2" charset="0"/>
              </a:defRPr>
            </a:lvl1pPr>
          </a:lstStyle>
          <a:p>
            <a:endParaRPr lang="fi-FI" dirty="0"/>
          </a:p>
        </p:txBody>
      </p:sp>
      <p:sp>
        <p:nvSpPr>
          <p:cNvPr id="6" name="Dian numeron paikkamerkki 5">
            <a:extLst>
              <a:ext uri="{FF2B5EF4-FFF2-40B4-BE49-F238E27FC236}">
                <a16:creationId xmlns:a16="http://schemas.microsoft.com/office/drawing/2014/main" id="{07D3AAD5-39C2-48BE-BCD1-F8177557314B}"/>
              </a:ext>
            </a:extLst>
          </p:cNvPr>
          <p:cNvSpPr>
            <a:spLocks noGrp="1"/>
          </p:cNvSpPr>
          <p:nvPr>
            <p:ph type="sldNum" sz="quarter" idx="4"/>
          </p:nvPr>
        </p:nvSpPr>
        <p:spPr>
          <a:xfrm>
            <a:off x="8320667" y="6356349"/>
            <a:ext cx="2040673" cy="365125"/>
          </a:xfrm>
          <a:prstGeom prst="rect">
            <a:avLst/>
          </a:prstGeom>
        </p:spPr>
        <p:txBody>
          <a:bodyPr vert="horz" lIns="91440" tIns="45720" rIns="91440" bIns="45720" rtlCol="0" anchor="ctr"/>
          <a:lstStyle>
            <a:lvl1pPr algn="r">
              <a:defRPr sz="1200">
                <a:solidFill>
                  <a:schemeClr val="tx1">
                    <a:tint val="75000"/>
                  </a:schemeClr>
                </a:solidFill>
                <a:latin typeface="Be Vietnam Light" panose="00000400000000000000" pitchFamily="2" charset="0"/>
              </a:defRPr>
            </a:lvl1pPr>
          </a:lstStyle>
          <a:p>
            <a:fld id="{30C2CA1F-53F6-415E-9224-6C389626D7C8}" type="slidenum">
              <a:rPr lang="fi-FI" smtClean="0"/>
              <a:pPr/>
              <a:t>‹#›</a:t>
            </a:fld>
            <a:endParaRPr lang="fi-FI" dirty="0"/>
          </a:p>
        </p:txBody>
      </p:sp>
      <p:pic>
        <p:nvPicPr>
          <p:cNvPr id="9" name="Kuva 8" descr="Kuva, joka sisältää kohteen Värikkyys, Grafiikka, ympyrä&#10;&#10;Kuvaus luotu automaattisesti">
            <a:extLst>
              <a:ext uri="{FF2B5EF4-FFF2-40B4-BE49-F238E27FC236}">
                <a16:creationId xmlns:a16="http://schemas.microsoft.com/office/drawing/2014/main" id="{5D7A7C88-BD81-549C-48A5-EB70372F0B1A}"/>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09449" y="5548530"/>
            <a:ext cx="1088702" cy="1019651"/>
          </a:xfrm>
          <a:prstGeom prst="rect">
            <a:avLst/>
          </a:prstGeom>
        </p:spPr>
      </p:pic>
    </p:spTree>
    <p:extLst>
      <p:ext uri="{BB962C8B-B14F-4D97-AF65-F5344CB8AC3E}">
        <p14:creationId xmlns:p14="http://schemas.microsoft.com/office/powerpoint/2010/main" val="262544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05B5B"/>
          </a:solidFill>
          <a:latin typeface="Playfair Display Medium"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Light" panose="000004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Light" panose="000004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Light" panose="000004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Light" panose="000004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Light" panose="000004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400AFAD5-AB88-41F2-B3D6-ACBAB9D45E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3F33111F-1B3B-4695-9E24-BF6A62B370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B15B9E06-AAB7-4B2A-8B9E-F808B5F8D9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0E1EA-03F0-4267-8E83-95C9D45872D9}" type="datetimeFigureOut">
              <a:rPr lang="fi-FI" smtClean="0"/>
              <a:t>13.6.2025</a:t>
            </a:fld>
            <a:endParaRPr lang="fi-FI"/>
          </a:p>
        </p:txBody>
      </p:sp>
      <p:sp>
        <p:nvSpPr>
          <p:cNvPr id="5" name="Alatunnisteen paikkamerkki 4">
            <a:extLst>
              <a:ext uri="{FF2B5EF4-FFF2-40B4-BE49-F238E27FC236}">
                <a16:creationId xmlns:a16="http://schemas.microsoft.com/office/drawing/2014/main" id="{02A202E3-8097-4D53-BA18-0188E0E0E4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6E48AFFE-8FD3-4A3F-9E2F-45E05F1706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D6DCB-F4F2-49EF-B67E-94C0E7FD957E}" type="slidenum">
              <a:rPr lang="fi-FI" smtClean="0"/>
              <a:t>‹#›</a:t>
            </a:fld>
            <a:endParaRPr lang="fi-FI"/>
          </a:p>
        </p:txBody>
      </p:sp>
      <p:pic>
        <p:nvPicPr>
          <p:cNvPr id="9" name="Kuva 8" descr="Kuva, joka sisältää kohteen Grafiikka, Fontti, graafinen suunnittelu, ympyrä&#10;&#10;Kuvaus luotu automaattisesti">
            <a:extLst>
              <a:ext uri="{FF2B5EF4-FFF2-40B4-BE49-F238E27FC236}">
                <a16:creationId xmlns:a16="http://schemas.microsoft.com/office/drawing/2014/main" id="{B0BEBD44-3078-27EC-7B18-02729B3B517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914152" y="5461100"/>
            <a:ext cx="955876" cy="895250"/>
          </a:xfrm>
          <a:prstGeom prst="rect">
            <a:avLst/>
          </a:prstGeom>
        </p:spPr>
      </p:pic>
    </p:spTree>
    <p:extLst>
      <p:ext uri="{BB962C8B-B14F-4D97-AF65-F5344CB8AC3E}">
        <p14:creationId xmlns:p14="http://schemas.microsoft.com/office/powerpoint/2010/main" val="4248098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bg1"/>
          </a:solidFill>
          <a:latin typeface="Playfair Display" panose="000005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bg1"/>
          </a:solidFill>
          <a:latin typeface="Be Vietnam Medium" panose="000006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 Vietnam Medium" panose="000006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 Vietnam Medium" panose="000006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 Vietnam Medium" panose="000006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 Vietnam Medium" panose="000006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F5A392E-4E38-4D88-AA08-24DEA1958324}"/>
              </a:ext>
            </a:extLst>
          </p:cNvPr>
          <p:cNvSpPr>
            <a:spLocks noGrp="1"/>
          </p:cNvSpPr>
          <p:nvPr>
            <p:ph type="ctrTitle"/>
          </p:nvPr>
        </p:nvSpPr>
        <p:spPr/>
        <p:txBody>
          <a:bodyPr>
            <a:normAutofit/>
          </a:bodyPr>
          <a:lstStyle/>
          <a:p>
            <a:r>
              <a:rPr lang="fi-FI" dirty="0">
                <a:solidFill>
                  <a:srgbClr val="005B5B"/>
                </a:solidFill>
              </a:rPr>
              <a:t>Suunta Suomelle –</a:t>
            </a:r>
            <a:br>
              <a:rPr lang="fi-FI" dirty="0">
                <a:solidFill>
                  <a:srgbClr val="005B5B"/>
                </a:solidFill>
              </a:rPr>
            </a:br>
            <a:endParaRPr lang="fi-FI" sz="4400" dirty="0">
              <a:solidFill>
                <a:srgbClr val="005B5B"/>
              </a:solidFill>
            </a:endParaRPr>
          </a:p>
        </p:txBody>
      </p:sp>
      <p:sp>
        <p:nvSpPr>
          <p:cNvPr id="3" name="Alaotsikko 2">
            <a:extLst>
              <a:ext uri="{FF2B5EF4-FFF2-40B4-BE49-F238E27FC236}">
                <a16:creationId xmlns:a16="http://schemas.microsoft.com/office/drawing/2014/main" id="{84B9FD7A-87C0-4909-8F57-E665EB5189E4}"/>
              </a:ext>
            </a:extLst>
          </p:cNvPr>
          <p:cNvSpPr>
            <a:spLocks noGrp="1"/>
          </p:cNvSpPr>
          <p:nvPr>
            <p:ph type="subTitle" idx="1"/>
          </p:nvPr>
        </p:nvSpPr>
        <p:spPr>
          <a:xfrm>
            <a:off x="1524000" y="3940704"/>
            <a:ext cx="9144000" cy="1655762"/>
          </a:xfrm>
        </p:spPr>
        <p:txBody>
          <a:bodyPr/>
          <a:lstStyle/>
          <a:p>
            <a:r>
              <a:rPr lang="fi-FI" sz="2400" dirty="0">
                <a:solidFill>
                  <a:srgbClr val="005B5B"/>
                </a:solidFill>
              </a:rPr>
              <a:t>Yhteisen ohjelmamatkan  2024-2026 </a:t>
            </a:r>
            <a:br>
              <a:rPr lang="fi-FI" sz="2400" dirty="0">
                <a:solidFill>
                  <a:srgbClr val="005B5B"/>
                </a:solidFill>
              </a:rPr>
            </a:br>
            <a:r>
              <a:rPr lang="fi-FI" sz="2400" dirty="0">
                <a:solidFill>
                  <a:srgbClr val="005B5B"/>
                </a:solidFill>
              </a:rPr>
              <a:t>esittely alueellisiin tilaisuuksiin </a:t>
            </a:r>
            <a:br>
              <a:rPr lang="fi-FI" dirty="0"/>
            </a:br>
            <a:endParaRPr lang="fi-FI" dirty="0"/>
          </a:p>
        </p:txBody>
      </p:sp>
    </p:spTree>
    <p:extLst>
      <p:ext uri="{BB962C8B-B14F-4D97-AF65-F5344CB8AC3E}">
        <p14:creationId xmlns:p14="http://schemas.microsoft.com/office/powerpoint/2010/main" val="4054887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1CBE43-951F-AB29-E665-6B024B9331C6}"/>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C611DCFB-3B0C-9D6B-B653-A56118E8339A}"/>
              </a:ext>
            </a:extLst>
          </p:cNvPr>
          <p:cNvSpPr>
            <a:spLocks noGrp="1"/>
          </p:cNvSpPr>
          <p:nvPr>
            <p:ph type="title"/>
          </p:nvPr>
        </p:nvSpPr>
        <p:spPr>
          <a:xfrm>
            <a:off x="838200" y="681037"/>
            <a:ext cx="10515600" cy="1009652"/>
          </a:xfrm>
        </p:spPr>
        <p:txBody>
          <a:bodyPr>
            <a:normAutofit fontScale="90000"/>
          </a:bodyPr>
          <a:lstStyle/>
          <a:p>
            <a:pPr algn="ctr"/>
            <a:r>
              <a:rPr lang="fi-FI" dirty="0">
                <a:solidFill>
                  <a:srgbClr val="006838"/>
                </a:solidFill>
              </a:rPr>
              <a:t>Mahdollisia pohdittavia kysymyksiä Suunta-Suomelle tilaisuuteen 6/6</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066AF62B-8B79-BEB2-3BE9-23D348C55294}"/>
              </a:ext>
            </a:extLst>
          </p:cNvPr>
          <p:cNvSpPr>
            <a:spLocks noGrp="1"/>
          </p:cNvSpPr>
          <p:nvPr>
            <p:ph sz="half" idx="1"/>
          </p:nvPr>
        </p:nvSpPr>
        <p:spPr>
          <a:xfrm>
            <a:off x="838200" y="1825625"/>
            <a:ext cx="5181600" cy="4486274"/>
          </a:xfrm>
        </p:spPr>
        <p:txBody>
          <a:bodyPr>
            <a:normAutofit fontScale="85000" lnSpcReduction="10000"/>
          </a:bodyPr>
          <a:lstStyle/>
          <a:p>
            <a:pPr marL="0" indent="0">
              <a:lnSpc>
                <a:spcPct val="120000"/>
              </a:lnSpc>
              <a:buNone/>
            </a:pPr>
            <a:r>
              <a:rPr lang="fi-FI" sz="2200" b="1" i="1" dirty="0">
                <a:effectLst/>
                <a:latin typeface="Be Vietnam Light" panose="020B0604020202020204" charset="0"/>
                <a:ea typeface="Calibri" panose="020F0502020204030204" pitchFamily="34" charset="0"/>
                <a:cs typeface="Times New Roman" panose="02020603050405020304" pitchFamily="18" charset="0"/>
              </a:rPr>
              <a:t>Tilannekuvapaperin luku </a:t>
            </a:r>
            <a:r>
              <a:rPr lang="fi-FI" sz="2200" b="1" i="1" dirty="0">
                <a:latin typeface="Be Vietnam Light" panose="020B0604020202020204" charset="0"/>
                <a:ea typeface="Calibri" panose="020F0502020204030204" pitchFamily="34" charset="0"/>
                <a:cs typeface="Times New Roman" panose="02020603050405020304" pitchFamily="18" charset="0"/>
              </a:rPr>
              <a:t>5</a:t>
            </a:r>
            <a:r>
              <a:rPr lang="fi-FI" sz="2200" b="1" i="1" dirty="0">
                <a:effectLst/>
                <a:latin typeface="Be Vietnam Light" panose="020B0604020202020204" charset="0"/>
                <a:ea typeface="Calibri" panose="020F0502020204030204" pitchFamily="34" charset="0"/>
                <a:cs typeface="Times New Roman" panose="02020603050405020304" pitchFamily="18" charset="0"/>
              </a:rPr>
              <a:t>:</a:t>
            </a:r>
            <a:r>
              <a:rPr lang="fi-FI" sz="2200" i="1" dirty="0">
                <a:effectLst/>
                <a:latin typeface="Be Vietnam Light" panose="020B0604020202020204" charset="0"/>
                <a:ea typeface="Calibri" panose="020F0502020204030204" pitchFamily="34" charset="0"/>
                <a:cs typeface="Times New Roman" panose="02020603050405020304" pitchFamily="18" charset="0"/>
              </a:rPr>
              <a:t>Kohti kohtuullisuuden yhteiskuntaa ja hyvää elämää</a:t>
            </a:r>
          </a:p>
          <a:p>
            <a:pPr>
              <a:lnSpc>
                <a:spcPct val="120000"/>
              </a:lnSpc>
            </a:pPr>
            <a:r>
              <a:rPr lang="fi-FI" sz="1800" dirty="0">
                <a:latin typeface="Be Vietnam Light" panose="020B0604020202020204" charset="0"/>
                <a:ea typeface="Calibri" panose="020F0502020204030204" pitchFamily="34" charset="0"/>
                <a:cs typeface="Times New Roman" panose="02020603050405020304" pitchFamily="18" charset="0"/>
              </a:rPr>
              <a:t>Kuinka pääsemme fossiilitaloudesta kohti ympäristöllisesti kestävämpää yhteiskuntaa?</a:t>
            </a:r>
          </a:p>
          <a:p>
            <a:pPr>
              <a:lnSpc>
                <a:spcPct val="120000"/>
              </a:lnSpc>
            </a:pPr>
            <a:r>
              <a:rPr lang="fi-FI" sz="1800" dirty="0">
                <a:effectLst/>
                <a:latin typeface="Be Vietnam Light" panose="020B0604020202020204" charset="0"/>
                <a:ea typeface="Calibri" panose="020F0502020204030204" pitchFamily="34" charset="0"/>
                <a:cs typeface="Times New Roman" panose="02020603050405020304" pitchFamily="18" charset="0"/>
              </a:rPr>
              <a:t>Mitä ratkaisuja on löydettävissä ilmastonmuutokseen luontokatoon, ylikuluttamisen kulttuuriin, kertakäyttötalouteen ja muihin ympäristöongelmiin?</a:t>
            </a:r>
          </a:p>
          <a:p>
            <a:pPr>
              <a:lnSpc>
                <a:spcPct val="120000"/>
              </a:lnSpc>
            </a:pPr>
            <a:r>
              <a:rPr lang="fi-FI" sz="1800" dirty="0">
                <a:latin typeface="Be Vietnam Light" panose="020B0604020202020204" charset="0"/>
                <a:ea typeface="Calibri" panose="020F0502020204030204" pitchFamily="34" charset="0"/>
                <a:cs typeface="Times New Roman" panose="02020603050405020304" pitchFamily="18" charset="0"/>
              </a:rPr>
              <a:t>Kuinka voimme ehkäistä kotien ja perheiden pahoinvointia ja vahvistaa niiden  hyvinvointia?</a:t>
            </a:r>
          </a:p>
          <a:p>
            <a:pPr>
              <a:lnSpc>
                <a:spcPct val="120000"/>
              </a:lnSpc>
            </a:pPr>
            <a:r>
              <a:rPr lang="fi-FI" sz="1800" dirty="0">
                <a:effectLst/>
                <a:latin typeface="Be Vietnam Light" panose="020B0604020202020204" charset="0"/>
                <a:ea typeface="Calibri" panose="020F0502020204030204" pitchFamily="34" charset="0"/>
                <a:cs typeface="Times New Roman" panose="02020603050405020304" pitchFamily="18" charset="0"/>
              </a:rPr>
              <a:t>Mitä ratkaisuja on löydettävissä uuden kansansairautemme, mielensairauksien, ehkäisyyn ja mielenterveyden parantamiseen?</a:t>
            </a:r>
          </a:p>
          <a:p>
            <a:pPr marL="0" indent="0">
              <a:lnSpc>
                <a:spcPct val="100000"/>
              </a:lnSpc>
              <a:buNone/>
            </a:pPr>
            <a:endParaRPr lang="fi-FI" sz="2200" b="1" i="1" dirty="0">
              <a:effectLst/>
              <a:latin typeface="Be Vietnam Light" panose="020B0604020202020204" charset="0"/>
              <a:ea typeface="Calibri" panose="020F0502020204030204" pitchFamily="34" charset="0"/>
            </a:endParaRPr>
          </a:p>
          <a:p>
            <a:pPr>
              <a:lnSpc>
                <a:spcPct val="100000"/>
              </a:lnSpc>
            </a:pPr>
            <a:endParaRPr lang="fi-FI" sz="2000" b="1" dirty="0"/>
          </a:p>
        </p:txBody>
      </p:sp>
      <p:sp>
        <p:nvSpPr>
          <p:cNvPr id="8" name="Sisällön paikkamerkki 7">
            <a:extLst>
              <a:ext uri="{FF2B5EF4-FFF2-40B4-BE49-F238E27FC236}">
                <a16:creationId xmlns:a16="http://schemas.microsoft.com/office/drawing/2014/main" id="{D11BB24E-6EF6-AB41-9557-ABB47390565F}"/>
              </a:ext>
            </a:extLst>
          </p:cNvPr>
          <p:cNvSpPr>
            <a:spLocks noGrp="1"/>
          </p:cNvSpPr>
          <p:nvPr>
            <p:ph sz="half" idx="2"/>
          </p:nvPr>
        </p:nvSpPr>
        <p:spPr>
          <a:xfrm>
            <a:off x="6172200" y="1825624"/>
            <a:ext cx="5181600" cy="4624871"/>
          </a:xfrm>
        </p:spPr>
        <p:txBody>
          <a:bodyPr>
            <a:noAutofit/>
          </a:bodyPr>
          <a:lstStyle/>
          <a:p>
            <a:pPr>
              <a:lnSpc>
                <a:spcPct val="115000"/>
              </a:lnSpc>
            </a:pPr>
            <a:r>
              <a:rPr lang="fi-FI" sz="1700" dirty="0">
                <a:latin typeface="Be Vietnam Light" panose="020B0604020202020204" charset="0"/>
              </a:rPr>
              <a:t>Kuinka saamme hyödynnettyä sosiaalisen median vahvuudet ja ehkäistyä se haittoja etenkin lapsille ja nuorille?</a:t>
            </a:r>
          </a:p>
          <a:p>
            <a:pPr>
              <a:lnSpc>
                <a:spcPct val="115000"/>
              </a:lnSpc>
            </a:pPr>
            <a:r>
              <a:rPr lang="fi-FI" sz="1700" dirty="0">
                <a:latin typeface="Be Vietnam Light" panose="020B0604020202020204" charset="0"/>
              </a:rPr>
              <a:t> Kuinka pelastamme suomalaisen koulun, jossa oppimistulokset laskevat, koulut eriytyvät ja joissa osa oppijoista ja opettajista voi pahoin?</a:t>
            </a:r>
          </a:p>
          <a:p>
            <a:pPr>
              <a:lnSpc>
                <a:spcPct val="100000"/>
              </a:lnSpc>
            </a:pPr>
            <a:r>
              <a:rPr lang="fi-FI" sz="1700" dirty="0">
                <a:latin typeface="Be Vietnam Light" panose="020B0604020202020204" charset="0"/>
              </a:rPr>
              <a:t>Kuinka takaamme tulevaisuudessakin sivistykselliset oikeudet ja mahdollisuudet maassamme kaikille tasavertaisesti?</a:t>
            </a:r>
          </a:p>
          <a:p>
            <a:pPr>
              <a:lnSpc>
                <a:spcPct val="115000"/>
              </a:lnSpc>
            </a:pPr>
            <a:r>
              <a:rPr lang="fi-FI" sz="1700" dirty="0">
                <a:latin typeface="Be Vietnam Light" panose="020B0604020202020204" charset="0"/>
              </a:rPr>
              <a:t>Kuinka varmistamme, että suomalaiset ovat tulevasuudessakin maailman onnellisin kansa? .</a:t>
            </a:r>
          </a:p>
          <a:p>
            <a:pPr>
              <a:lnSpc>
                <a:spcPct val="115000"/>
              </a:lnSpc>
            </a:pPr>
            <a:endParaRPr lang="fi-FI" sz="2000" dirty="0">
              <a:latin typeface="Be Vietnam Light" panose="020B0604020202020204" charset="0"/>
            </a:endParaRPr>
          </a:p>
        </p:txBody>
      </p:sp>
      <p:sp>
        <p:nvSpPr>
          <p:cNvPr id="5" name="Sisällön paikkamerkki 2">
            <a:extLst>
              <a:ext uri="{FF2B5EF4-FFF2-40B4-BE49-F238E27FC236}">
                <a16:creationId xmlns:a16="http://schemas.microsoft.com/office/drawing/2014/main" id="{53988E0E-4553-41C4-BC87-FD5AC1097BC6}"/>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151908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F482392D-21BC-4183-A54B-C8C6932AD675}"/>
              </a:ext>
            </a:extLst>
          </p:cNvPr>
          <p:cNvSpPr>
            <a:spLocks noGrp="1"/>
          </p:cNvSpPr>
          <p:nvPr>
            <p:ph type="title"/>
          </p:nvPr>
        </p:nvSpPr>
        <p:spPr/>
        <p:txBody>
          <a:bodyPr/>
          <a:lstStyle/>
          <a:p>
            <a:pPr algn="ctr"/>
            <a:r>
              <a:rPr lang="fi-FI" dirty="0"/>
              <a:t>Suunta Suomelle - Mistä on kyse?</a:t>
            </a:r>
          </a:p>
        </p:txBody>
      </p:sp>
      <p:sp>
        <p:nvSpPr>
          <p:cNvPr id="7" name="Sisällön paikkamerkki 6">
            <a:extLst>
              <a:ext uri="{FF2B5EF4-FFF2-40B4-BE49-F238E27FC236}">
                <a16:creationId xmlns:a16="http://schemas.microsoft.com/office/drawing/2014/main" id="{09C03318-898A-403E-B35A-608F8C5AC909}"/>
              </a:ext>
            </a:extLst>
          </p:cNvPr>
          <p:cNvSpPr>
            <a:spLocks noGrp="1"/>
          </p:cNvSpPr>
          <p:nvPr>
            <p:ph sz="half" idx="1"/>
          </p:nvPr>
        </p:nvSpPr>
        <p:spPr/>
        <p:txBody>
          <a:bodyPr>
            <a:normAutofit fontScale="85000" lnSpcReduction="10000"/>
          </a:bodyPr>
          <a:lstStyle/>
          <a:p>
            <a:pPr>
              <a:lnSpc>
                <a:spcPct val="110000"/>
              </a:lnSpc>
            </a:pPr>
            <a:r>
              <a:rPr lang="fi-FI" sz="2600" dirty="0">
                <a:latin typeface="Be Vietnam Light" panose="020B0604020202020204" charset="0"/>
              </a:rPr>
              <a:t>Jyväskylän puoluekokous 2024 päätti Suunta Suomelle –ohjelman valmistelusta.</a:t>
            </a:r>
          </a:p>
          <a:p>
            <a:pPr>
              <a:lnSpc>
                <a:spcPct val="110000"/>
              </a:lnSpc>
            </a:pPr>
            <a:r>
              <a:rPr lang="fi-FI" sz="2600" dirty="0">
                <a:latin typeface="Be Vietnam Light" panose="020B0604020202020204" charset="0"/>
              </a:rPr>
              <a:t> Puoluekokous määritteli hyväksymässään </a:t>
            </a:r>
            <a:r>
              <a:rPr lang="fi-FI" sz="2600" b="1" dirty="0">
                <a:latin typeface="Be Vietnam Light" panose="020B0604020202020204" charset="0"/>
              </a:rPr>
              <a:t>ns. tilannekuvapaperissa </a:t>
            </a:r>
            <a:r>
              <a:rPr lang="fi-FI" sz="2600" dirty="0">
                <a:latin typeface="Be Vietnam Light" panose="020B0604020202020204" charset="0"/>
              </a:rPr>
              <a:t>ne suuret  kysymykset, joihin ohjelmatyössä lähdetään etsimään ratkaisuja – päämääränä hyvä tulevaisuus Suomelle ja suomalaisille.</a:t>
            </a:r>
          </a:p>
          <a:p>
            <a:pPr>
              <a:lnSpc>
                <a:spcPct val="100000"/>
              </a:lnSpc>
            </a:pPr>
            <a:endParaRPr lang="fi-FI" dirty="0"/>
          </a:p>
        </p:txBody>
      </p:sp>
      <p:sp>
        <p:nvSpPr>
          <p:cNvPr id="8" name="Sisällön paikkamerkki 7">
            <a:extLst>
              <a:ext uri="{FF2B5EF4-FFF2-40B4-BE49-F238E27FC236}">
                <a16:creationId xmlns:a16="http://schemas.microsoft.com/office/drawing/2014/main" id="{A4207BE8-33FF-4994-84F3-4C37E8246F45}"/>
              </a:ext>
            </a:extLst>
          </p:cNvPr>
          <p:cNvSpPr>
            <a:spLocks noGrp="1"/>
          </p:cNvSpPr>
          <p:nvPr>
            <p:ph sz="half" idx="2"/>
          </p:nvPr>
        </p:nvSpPr>
        <p:spPr>
          <a:xfrm>
            <a:off x="6172200" y="1825625"/>
            <a:ext cx="5181600" cy="4433318"/>
          </a:xfrm>
        </p:spPr>
        <p:txBody>
          <a:bodyPr>
            <a:normAutofit fontScale="85000" lnSpcReduction="10000"/>
          </a:bodyPr>
          <a:lstStyle/>
          <a:p>
            <a:pPr>
              <a:lnSpc>
                <a:spcPct val="110000"/>
              </a:lnSpc>
            </a:pPr>
            <a:r>
              <a:rPr lang="fi-FI" sz="2600" dirty="0">
                <a:latin typeface="Be Vietnam Light" panose="020B0604020202020204" charset="0"/>
              </a:rPr>
              <a:t>Lopputuotoksena on siis ohjelma: Keskustan vaihtoehto Suomen suunnaksi, joka hyväksytään puoluekokouksessa 2026. </a:t>
            </a:r>
          </a:p>
          <a:p>
            <a:pPr>
              <a:lnSpc>
                <a:spcPct val="110000"/>
              </a:lnSpc>
            </a:pPr>
            <a:r>
              <a:rPr lang="fi-FI" sz="2600" dirty="0">
                <a:latin typeface="Be Vietnam Light" panose="020B0604020202020204" charset="0"/>
              </a:rPr>
              <a:t>Ohjelmaa valmistellaan kenttä </a:t>
            </a:r>
            <a:r>
              <a:rPr lang="fi-FI" sz="2600" dirty="0" err="1">
                <a:latin typeface="Be Vietnam Light" panose="020B0604020202020204" charset="0"/>
              </a:rPr>
              <a:t>osallistaen</a:t>
            </a:r>
            <a:r>
              <a:rPr lang="fi-FI" sz="2600" dirty="0">
                <a:latin typeface="Be Vietnam Light" panose="020B0604020202020204" charset="0"/>
              </a:rPr>
              <a:t>: ”Matka on ohjelmatyössä yhtä tärkeä kuin päämäärä”</a:t>
            </a:r>
          </a:p>
          <a:p>
            <a:pPr>
              <a:lnSpc>
                <a:spcPct val="110000"/>
              </a:lnSpc>
            </a:pPr>
            <a:r>
              <a:rPr lang="fi-FI" sz="2600" dirty="0">
                <a:latin typeface="Be Vietnam Light" panose="020B0604020202020204" charset="0"/>
              </a:rPr>
              <a:t>Suunta Suomelle –ohjelma on myös  perusta Keskustan vuoden 2027 eduskuntavaaliohjelmalle.</a:t>
            </a:r>
          </a:p>
          <a:p>
            <a:pPr>
              <a:lnSpc>
                <a:spcPct val="100000"/>
              </a:lnSpc>
            </a:pPr>
            <a:endParaRPr lang="fi-FI" dirty="0"/>
          </a:p>
        </p:txBody>
      </p:sp>
      <p:sp>
        <p:nvSpPr>
          <p:cNvPr id="5" name="Sisällön paikkamerkki 2">
            <a:extLst>
              <a:ext uri="{FF2B5EF4-FFF2-40B4-BE49-F238E27FC236}">
                <a16:creationId xmlns:a16="http://schemas.microsoft.com/office/drawing/2014/main" id="{B814217F-2E37-44A4-AEC5-4A6A85B90D98}"/>
              </a:ext>
            </a:extLst>
          </p:cNvPr>
          <p:cNvSpPr txBox="1">
            <a:spLocks/>
          </p:cNvSpPr>
          <p:nvPr/>
        </p:nvSpPr>
        <p:spPr>
          <a:xfrm>
            <a:off x="5388078" y="190760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224550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9BAEE5-2687-5055-7766-7DE76DDEED5E}"/>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5103E54E-CE6C-EBCA-BD19-E57681E30FAC}"/>
              </a:ext>
            </a:extLst>
          </p:cNvPr>
          <p:cNvSpPr>
            <a:spLocks noGrp="1"/>
          </p:cNvSpPr>
          <p:nvPr>
            <p:ph type="title"/>
          </p:nvPr>
        </p:nvSpPr>
        <p:spPr/>
        <p:txBody>
          <a:bodyPr/>
          <a:lstStyle/>
          <a:p>
            <a:pPr algn="ctr"/>
            <a:r>
              <a:rPr lang="fi-FI" dirty="0"/>
              <a:t>Suunta Suomelle tilaisuudet </a:t>
            </a:r>
            <a:br>
              <a:rPr lang="fi-FI" dirty="0"/>
            </a:br>
            <a:r>
              <a:rPr lang="fi-FI" dirty="0"/>
              <a:t>alueilla ja kunnissa  </a:t>
            </a:r>
          </a:p>
        </p:txBody>
      </p:sp>
      <p:sp>
        <p:nvSpPr>
          <p:cNvPr id="7" name="Sisällön paikkamerkki 6">
            <a:extLst>
              <a:ext uri="{FF2B5EF4-FFF2-40B4-BE49-F238E27FC236}">
                <a16:creationId xmlns:a16="http://schemas.microsoft.com/office/drawing/2014/main" id="{21F4660D-F154-711B-53EF-FAC6ACB515D3}"/>
              </a:ext>
            </a:extLst>
          </p:cNvPr>
          <p:cNvSpPr>
            <a:spLocks noGrp="1"/>
          </p:cNvSpPr>
          <p:nvPr>
            <p:ph sz="half" idx="1"/>
          </p:nvPr>
        </p:nvSpPr>
        <p:spPr/>
        <p:txBody>
          <a:bodyPr>
            <a:normAutofit fontScale="25000" lnSpcReduction="20000"/>
          </a:bodyPr>
          <a:lstStyle/>
          <a:p>
            <a:pPr>
              <a:lnSpc>
                <a:spcPct val="120000"/>
              </a:lnSpc>
            </a:pPr>
            <a:r>
              <a:rPr lang="fi-FI" sz="7200" dirty="0">
                <a:latin typeface="Be Vietnam Light" panose="020B0604020202020204" charset="0"/>
              </a:rPr>
              <a:t>Alueilla (Keskustan piireissä) ja kunnissa järjestetään Suunta Suomelle –tilaisuuksia tammi-syyskuussa 2025.</a:t>
            </a:r>
          </a:p>
          <a:p>
            <a:pPr>
              <a:lnSpc>
                <a:spcPct val="120000"/>
              </a:lnSpc>
            </a:pPr>
            <a:r>
              <a:rPr lang="fi-FI" sz="7200" dirty="0">
                <a:latin typeface="Be Vietnam Light" panose="020B0604020202020204" charset="0"/>
              </a:rPr>
              <a:t>Tilaisuudessa käsitellään jotain Suunta Suomelle –tilannekuvapaperin teemaa tai asiakokonaisuutta.</a:t>
            </a:r>
          </a:p>
          <a:p>
            <a:pPr>
              <a:lnSpc>
                <a:spcPct val="120000"/>
              </a:lnSpc>
            </a:pPr>
            <a:r>
              <a:rPr lang="fi-FI" sz="7200" dirty="0">
                <a:latin typeface="Be Vietnam Light" panose="020B0604020202020204" charset="0"/>
              </a:rPr>
              <a:t>Tavoitteena on  löytää vastauksia ja ratkaisuja Suomen kannalta suurimpiin haasteisiin, toivon näkymää maallemme. </a:t>
            </a:r>
          </a:p>
          <a:p>
            <a:pPr>
              <a:lnSpc>
                <a:spcPct val="100000"/>
              </a:lnSpc>
            </a:pPr>
            <a:endParaRPr lang="fi-FI" sz="6200" dirty="0"/>
          </a:p>
          <a:p>
            <a:pPr marL="0" indent="0">
              <a:lnSpc>
                <a:spcPct val="100000"/>
              </a:lnSpc>
              <a:buNone/>
            </a:pPr>
            <a:endParaRPr lang="fi-FI" dirty="0"/>
          </a:p>
        </p:txBody>
      </p:sp>
      <p:sp>
        <p:nvSpPr>
          <p:cNvPr id="8" name="Sisällön paikkamerkki 7">
            <a:extLst>
              <a:ext uri="{FF2B5EF4-FFF2-40B4-BE49-F238E27FC236}">
                <a16:creationId xmlns:a16="http://schemas.microsoft.com/office/drawing/2014/main" id="{85DF7A6E-1317-863E-3639-0B041EF1C19F}"/>
              </a:ext>
            </a:extLst>
          </p:cNvPr>
          <p:cNvSpPr>
            <a:spLocks noGrp="1"/>
          </p:cNvSpPr>
          <p:nvPr>
            <p:ph sz="half" idx="2"/>
          </p:nvPr>
        </p:nvSpPr>
        <p:spPr>
          <a:xfrm>
            <a:off x="6172199" y="1825625"/>
            <a:ext cx="5738751" cy="4515540"/>
          </a:xfrm>
        </p:spPr>
        <p:txBody>
          <a:bodyPr>
            <a:normAutofit fontScale="25000" lnSpcReduction="20000"/>
          </a:bodyPr>
          <a:lstStyle/>
          <a:p>
            <a:pPr>
              <a:lnSpc>
                <a:spcPct val="120000"/>
              </a:lnSpc>
            </a:pPr>
            <a:r>
              <a:rPr lang="fi-FI" sz="7200" dirty="0">
                <a:latin typeface="Be Vietnam Light" panose="020B0604020202020204" charset="0"/>
              </a:rPr>
              <a:t>Tilaisuuksista lähetetään palaute puoluetoimistoon varsinaisen Suunta Suomelle -ohjelman kirjoitusta varten välittömästi tilaisuuden jälkeen, kuitenkin viimeistään 30.10.2025. </a:t>
            </a:r>
          </a:p>
          <a:p>
            <a:pPr>
              <a:lnSpc>
                <a:spcPct val="120000"/>
              </a:lnSpc>
            </a:pPr>
            <a:r>
              <a:rPr lang="fi-FI" sz="7200" dirty="0">
                <a:latin typeface="Be Vietnam Light" panose="020B0604020202020204" charset="0"/>
              </a:rPr>
              <a:t>Toinen kenttävaihe on alkuvuonna 2026. Silloin voi antaa palautetta varsinaiseen ohjelmaluonnokseen. </a:t>
            </a:r>
          </a:p>
          <a:p>
            <a:pPr>
              <a:lnSpc>
                <a:spcPct val="120000"/>
              </a:lnSpc>
            </a:pPr>
            <a:r>
              <a:rPr lang="fi-FI" sz="7200" dirty="0">
                <a:latin typeface="Be Vietnam Light" panose="020B0604020202020204" charset="0"/>
              </a:rPr>
              <a:t>Suunta Suomelle ohjelma hyväksytään puoluekokouksessa 2026.</a:t>
            </a:r>
          </a:p>
          <a:p>
            <a:pPr>
              <a:lnSpc>
                <a:spcPct val="120000"/>
              </a:lnSpc>
            </a:pPr>
            <a:r>
              <a:rPr lang="fi-FI" sz="7200" dirty="0">
                <a:latin typeface="Be Vietnam Light" panose="020B0604020202020204" charset="0"/>
              </a:rPr>
              <a:t>Lisätietoa, tausta-aineistot, ohjeistukset tilaisuuksiin jne. </a:t>
            </a:r>
            <a:br>
              <a:rPr lang="fi-FI" sz="7200" dirty="0">
                <a:latin typeface="Be Vietnam Light" panose="020B0604020202020204" charset="0"/>
              </a:rPr>
            </a:br>
            <a:r>
              <a:rPr lang="fi-FI" sz="7200" dirty="0">
                <a:latin typeface="Be Vietnam Light" panose="020B0604020202020204" charset="0"/>
              </a:rPr>
              <a:t>ovat osoitteessa</a:t>
            </a:r>
            <a:br>
              <a:rPr lang="fi-FI" sz="7200" dirty="0">
                <a:latin typeface="Be Vietnam Light" panose="020B0604020202020204" charset="0"/>
              </a:rPr>
            </a:br>
            <a:r>
              <a:rPr lang="fi-FI" sz="7200" dirty="0">
                <a:latin typeface="Be Vietnam Light" panose="020B0604020202020204" charset="0"/>
              </a:rPr>
              <a:t>keskusta.fi/suuntasuomelle </a:t>
            </a:r>
          </a:p>
          <a:p>
            <a:endParaRPr lang="fi-FI" sz="7200" dirty="0"/>
          </a:p>
          <a:p>
            <a:endParaRPr lang="fi-FI" sz="2400" dirty="0"/>
          </a:p>
        </p:txBody>
      </p:sp>
      <p:sp>
        <p:nvSpPr>
          <p:cNvPr id="5" name="Sisällön paikkamerkki 2">
            <a:extLst>
              <a:ext uri="{FF2B5EF4-FFF2-40B4-BE49-F238E27FC236}">
                <a16:creationId xmlns:a16="http://schemas.microsoft.com/office/drawing/2014/main" id="{7BDEDD50-3018-8843-5350-715C87053588}"/>
              </a:ext>
            </a:extLst>
          </p:cNvPr>
          <p:cNvSpPr txBox="1">
            <a:spLocks/>
          </p:cNvSpPr>
          <p:nvPr/>
        </p:nvSpPr>
        <p:spPr>
          <a:xfrm>
            <a:off x="5388078" y="190760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49085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ED80A-BCE4-BBA8-F19C-CEC221BDC110}"/>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FC1B96FA-9D78-99C3-97C1-C88F72360888}"/>
              </a:ext>
            </a:extLst>
          </p:cNvPr>
          <p:cNvSpPr>
            <a:spLocks noGrp="1"/>
          </p:cNvSpPr>
          <p:nvPr>
            <p:ph type="title"/>
          </p:nvPr>
        </p:nvSpPr>
        <p:spPr>
          <a:xfrm>
            <a:off x="838200" y="328863"/>
            <a:ext cx="10515600" cy="1361826"/>
          </a:xfrm>
        </p:spPr>
        <p:txBody>
          <a:bodyPr>
            <a:normAutofit fontScale="90000"/>
          </a:bodyPr>
          <a:lstStyle/>
          <a:p>
            <a:pPr algn="ctr"/>
            <a:br>
              <a:rPr lang="fi-FI" dirty="0"/>
            </a:br>
            <a:r>
              <a:rPr lang="fi-FI" sz="4000" dirty="0"/>
              <a:t>Suunta Suomelle –tilannekuva-</a:t>
            </a:r>
            <a:br>
              <a:rPr lang="fi-FI" sz="4000" dirty="0"/>
            </a:br>
            <a:r>
              <a:rPr lang="fi-FI" sz="4000" dirty="0"/>
              <a:t>paperin asiakokonaisuudet </a:t>
            </a:r>
            <a:br>
              <a:rPr lang="fi-FI" dirty="0"/>
            </a:br>
            <a:r>
              <a:rPr lang="fi-FI" sz="2700" dirty="0"/>
              <a:t>(näistä valitaan käsiteltävä teema alueelliseen tilaisuuteen) </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8B0DD1C2-61B5-1327-45EB-4A741A71F812}"/>
              </a:ext>
            </a:extLst>
          </p:cNvPr>
          <p:cNvSpPr>
            <a:spLocks noGrp="1"/>
          </p:cNvSpPr>
          <p:nvPr>
            <p:ph sz="half" idx="1"/>
          </p:nvPr>
        </p:nvSpPr>
        <p:spPr>
          <a:xfrm>
            <a:off x="838200" y="1825625"/>
            <a:ext cx="5181600" cy="4486274"/>
          </a:xfrm>
        </p:spPr>
        <p:txBody>
          <a:bodyPr>
            <a:normAutofit fontScale="25000" lnSpcReduction="20000"/>
          </a:bodyPr>
          <a:lstStyle/>
          <a:p>
            <a:pPr marL="342900" lvl="0" indent="-342900">
              <a:lnSpc>
                <a:spcPct val="120000"/>
              </a:lnSpc>
              <a:spcAft>
                <a:spcPts val="800"/>
              </a:spcAft>
              <a:buFont typeface="Aptos" panose="020B0004020202020204" pitchFamily="34" charset="0"/>
              <a:buChar char="-"/>
            </a:pPr>
            <a:r>
              <a:rPr lang="fi-FI" sz="8000" b="1" dirty="0">
                <a:effectLst/>
                <a:latin typeface="Be Vietnam Light" panose="020B0604020202020204" charset="0"/>
                <a:ea typeface="Calibri" panose="020F0502020204030204" pitchFamily="34" charset="0"/>
                <a:cs typeface="Times New Roman" panose="02020603050405020304" pitchFamily="18" charset="0"/>
              </a:rPr>
              <a:t>Turvallisuus ja ympäröivän maailman muuttuminen mahdollisuuksineen ja uhkineen </a:t>
            </a:r>
            <a:r>
              <a:rPr lang="fi-FI" sz="8000" i="1" dirty="0">
                <a:effectLst/>
                <a:latin typeface="Be Vietnam Light" panose="020B0604020202020204" charset="0"/>
                <a:ea typeface="Calibri" panose="020F0502020204030204" pitchFamily="34" charset="0"/>
                <a:cs typeface="Times New Roman" panose="02020603050405020304" pitchFamily="18" charset="0"/>
              </a:rPr>
              <a:t>(Tilannekuvapaperin johdanto: Vakavinakin aikoina tarvitaan toivoa)</a:t>
            </a:r>
            <a:endParaRPr lang="fi-FI" sz="8000" dirty="0">
              <a:effectLst/>
              <a:latin typeface="Be Vietnam Light" panose="020B0604020202020204" charset="0"/>
              <a:ea typeface="Calibri" panose="020F0502020204030204" pitchFamily="34" charset="0"/>
              <a:cs typeface="Times New Roman" panose="02020603050405020304" pitchFamily="18" charset="0"/>
            </a:endParaRPr>
          </a:p>
          <a:p>
            <a:pPr marL="342900" lvl="0" indent="-342900">
              <a:lnSpc>
                <a:spcPct val="120000"/>
              </a:lnSpc>
              <a:buFont typeface="Aptos" panose="020B0004020202020204" pitchFamily="34" charset="0"/>
              <a:buChar char="-"/>
            </a:pPr>
            <a:r>
              <a:rPr lang="fi-FI" sz="8000" b="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Luottamusyhteiskunnan ja demokratian puolustaminen ja vahvistaminen </a:t>
            </a:r>
            <a:r>
              <a:rPr lang="fi-FI" sz="8000"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a:t>
            </a:r>
            <a:r>
              <a:rPr lang="fi-FI" sz="8000" i="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Luku 1: Luottamusyhteiskunta on lujilla)</a:t>
            </a:r>
            <a:endParaRPr lang="fi-FI" sz="8000" dirty="0">
              <a:effectLst/>
              <a:latin typeface="Be Vietnam Light" panose="020B0604020202020204" charset="0"/>
              <a:ea typeface="Calibri" panose="020F0502020204030204" pitchFamily="34" charset="0"/>
              <a:cs typeface="Times New Roman" panose="02020603050405020304" pitchFamily="18" charset="0"/>
            </a:endParaRPr>
          </a:p>
          <a:p>
            <a:pPr marL="342900" lvl="0" indent="-342900">
              <a:lnSpc>
                <a:spcPct val="120000"/>
              </a:lnSpc>
              <a:buFont typeface="Aptos" panose="020B0004020202020204" pitchFamily="34" charset="0"/>
              <a:buChar char="-"/>
            </a:pPr>
            <a:r>
              <a:rPr lang="fi-FI" sz="8000" b="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Kotien, perheiden ja nuorten tulevaisuuden uskon vahvistaminen, ratkaisut ikääntyvän väestön haasteeseen </a:t>
            </a:r>
            <a:r>
              <a:rPr lang="fi-FI" sz="8000" b="1" i="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a:t>
            </a:r>
            <a:r>
              <a:rPr lang="fi-FI" sz="8000" i="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Luku 2: Syntyvyys sakkaa, Suomi ikääntyy)</a:t>
            </a:r>
            <a:endParaRPr lang="fi-FI" sz="8000" dirty="0">
              <a:effectLst/>
              <a:latin typeface="Be Vietnam Light" panose="020B0604020202020204" charset="0"/>
              <a:ea typeface="Calibri" panose="020F0502020204030204" pitchFamily="34" charset="0"/>
              <a:cs typeface="Times New Roman" panose="02020603050405020304" pitchFamily="18" charset="0"/>
            </a:endParaRPr>
          </a:p>
          <a:p>
            <a:pPr marL="0" indent="0">
              <a:lnSpc>
                <a:spcPct val="100000"/>
              </a:lnSpc>
              <a:buNone/>
            </a:pPr>
            <a:endParaRPr lang="fi-FI" sz="2000" dirty="0"/>
          </a:p>
        </p:txBody>
      </p:sp>
      <p:sp>
        <p:nvSpPr>
          <p:cNvPr id="8" name="Sisällön paikkamerkki 7">
            <a:extLst>
              <a:ext uri="{FF2B5EF4-FFF2-40B4-BE49-F238E27FC236}">
                <a16:creationId xmlns:a16="http://schemas.microsoft.com/office/drawing/2014/main" id="{FDA39F74-689F-5E48-0505-13923B1C6F95}"/>
              </a:ext>
            </a:extLst>
          </p:cNvPr>
          <p:cNvSpPr>
            <a:spLocks noGrp="1"/>
          </p:cNvSpPr>
          <p:nvPr>
            <p:ph sz="half" idx="2"/>
          </p:nvPr>
        </p:nvSpPr>
        <p:spPr/>
        <p:txBody>
          <a:bodyPr>
            <a:normAutofit fontScale="25000" lnSpcReduction="20000"/>
          </a:bodyPr>
          <a:lstStyle/>
          <a:p>
            <a:pPr marL="342900" lvl="0" indent="-342900">
              <a:lnSpc>
                <a:spcPct val="120000"/>
              </a:lnSpc>
              <a:buFont typeface="Aptos" panose="020B0004020202020204" pitchFamily="34" charset="0"/>
              <a:buChar char="-"/>
            </a:pPr>
            <a:r>
              <a:rPr lang="fi-FI" sz="8000" b="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Koko Suomen menestymisen ja elinvoiman edellytykset </a:t>
            </a:r>
            <a:r>
              <a:rPr lang="fi-FI" sz="8000" b="1" i="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a:t>
            </a:r>
            <a:r>
              <a:rPr lang="fi-FI" sz="8000" i="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Luku 3: Alueiden tuskaan tarvitaan ratkaisuja</a:t>
            </a:r>
          </a:p>
          <a:p>
            <a:pPr marL="342900" lvl="0" indent="-342900">
              <a:lnSpc>
                <a:spcPct val="120000"/>
              </a:lnSpc>
              <a:buFont typeface="Aptos" panose="020B0004020202020204" pitchFamily="34" charset="0"/>
              <a:buChar char="-"/>
            </a:pPr>
            <a:r>
              <a:rPr lang="fi-FI" sz="8000" b="1" dirty="0">
                <a:latin typeface="Be Vietnam Light" panose="020B0604020202020204" charset="0"/>
                <a:ea typeface="Calibri" panose="020F0502020204030204" pitchFamily="34" charset="0"/>
                <a:cs typeface="Arial" panose="020B0604020202020204" pitchFamily="34" charset="0"/>
              </a:rPr>
              <a:t>Suomen talouden vahvistaminen ja uudistaminen, kestävä kasvu, tekoälyn mahdollisuudet ja ongelmat </a:t>
            </a:r>
            <a:r>
              <a:rPr lang="fi-FI" sz="8000" i="1" dirty="0">
                <a:latin typeface="Be Vietnam Light" panose="020B0604020202020204" charset="0"/>
                <a:ea typeface="Calibri" panose="020F0502020204030204" pitchFamily="34" charset="0"/>
                <a:cs typeface="Arial" panose="020B0604020202020204" pitchFamily="34" charset="0"/>
              </a:rPr>
              <a:t>(Luku 4</a:t>
            </a:r>
            <a:r>
              <a:rPr lang="fi-FI" sz="8000" dirty="0">
                <a:latin typeface="Be Vietnam Light" panose="020B0604020202020204" charset="0"/>
                <a:ea typeface="Calibri" panose="020F0502020204030204" pitchFamily="34" charset="0"/>
                <a:cs typeface="Arial" panose="020B0604020202020204" pitchFamily="34" charset="0"/>
              </a:rPr>
              <a:t>:</a:t>
            </a:r>
            <a:r>
              <a:rPr lang="fi-FI" sz="8000" i="1" dirty="0">
                <a:latin typeface="Be Vietnam Light" panose="020B0604020202020204" charset="0"/>
                <a:ea typeface="Calibri" panose="020F0502020204030204" pitchFamily="34" charset="0"/>
                <a:cs typeface="Arial" panose="020B0604020202020204" pitchFamily="34" charset="0"/>
              </a:rPr>
              <a:t> Suomen talous on tienhaarassa)</a:t>
            </a:r>
            <a:endParaRPr lang="fi-FI" sz="8000" dirty="0">
              <a:latin typeface="Be Vietnam Light" panose="020B0604020202020204" charset="0"/>
              <a:ea typeface="Calibri" panose="020F0502020204030204" pitchFamily="34" charset="0"/>
              <a:cs typeface="Arial" panose="020B0604020202020204" pitchFamily="34" charset="0"/>
            </a:endParaRPr>
          </a:p>
          <a:p>
            <a:pPr marL="342900" lvl="0" indent="-342900">
              <a:lnSpc>
                <a:spcPct val="120000"/>
              </a:lnSpc>
              <a:spcAft>
                <a:spcPts val="800"/>
              </a:spcAft>
              <a:buFont typeface="Aptos" panose="020B0004020202020204" pitchFamily="34" charset="0"/>
              <a:buChar char="-"/>
            </a:pPr>
            <a:r>
              <a:rPr lang="fi-FI" sz="8000" b="1" dirty="0">
                <a:latin typeface="Be Vietnam Light" panose="020B0604020202020204" charset="0"/>
                <a:ea typeface="Calibri" panose="020F0502020204030204" pitchFamily="34" charset="0"/>
                <a:cs typeface="Arial" panose="020B0604020202020204" pitchFamily="34" charset="0"/>
              </a:rPr>
              <a:t>Tavoite yhteiskunnasta, jossa ihminen, luonto ja talous ovat tasapainossa – ylisukupolvisuus, ympäristö, mielenterveys, sivistys </a:t>
            </a:r>
            <a:r>
              <a:rPr lang="fi-FI" sz="8000" i="1" dirty="0">
                <a:latin typeface="Be Vietnam Light" panose="020B0604020202020204" charset="0"/>
                <a:ea typeface="Calibri" panose="020F0502020204030204" pitchFamily="34" charset="0"/>
                <a:cs typeface="Arial" panose="020B0604020202020204" pitchFamily="34" charset="0"/>
              </a:rPr>
              <a:t>(Luku 5: Kohti kohtuullisuuden yhteiskuntaa ja </a:t>
            </a:r>
            <a:br>
              <a:rPr lang="fi-FI" sz="8000" i="1" dirty="0">
                <a:latin typeface="Be Vietnam Light" panose="020B0604020202020204" charset="0"/>
                <a:ea typeface="Calibri" panose="020F0502020204030204" pitchFamily="34" charset="0"/>
                <a:cs typeface="Arial" panose="020B0604020202020204" pitchFamily="34" charset="0"/>
              </a:rPr>
            </a:br>
            <a:r>
              <a:rPr lang="fi-FI" sz="8000" i="1" dirty="0">
                <a:latin typeface="Be Vietnam Light" panose="020B0604020202020204" charset="0"/>
                <a:ea typeface="Calibri" panose="020F0502020204030204" pitchFamily="34" charset="0"/>
                <a:cs typeface="Arial" panose="020B0604020202020204" pitchFamily="34" charset="0"/>
              </a:rPr>
              <a:t>hyvää elämää)</a:t>
            </a:r>
            <a:endParaRPr lang="fi-FI" sz="8000" dirty="0">
              <a:latin typeface="Be Vietnam Light" panose="020B0604020202020204" charset="0"/>
              <a:ea typeface="Calibri" panose="020F0502020204030204" pitchFamily="34" charset="0"/>
              <a:cs typeface="Arial" panose="020B0604020202020204" pitchFamily="34" charset="0"/>
            </a:endParaRPr>
          </a:p>
          <a:p>
            <a:pPr marL="0" indent="0">
              <a:lnSpc>
                <a:spcPct val="100000"/>
              </a:lnSpc>
              <a:buNone/>
            </a:pPr>
            <a:endParaRPr lang="fi-FI" dirty="0"/>
          </a:p>
        </p:txBody>
      </p:sp>
      <p:sp>
        <p:nvSpPr>
          <p:cNvPr id="5" name="Sisällön paikkamerkki 2">
            <a:extLst>
              <a:ext uri="{FF2B5EF4-FFF2-40B4-BE49-F238E27FC236}">
                <a16:creationId xmlns:a16="http://schemas.microsoft.com/office/drawing/2014/main" id="{3FE094D8-6154-DA48-090A-D6439FBDF3E6}"/>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33501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0172CF-6C2C-1324-F57C-D238BEEF333A}"/>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76B89FBF-C708-FCDA-E8F8-9212E17C720C}"/>
              </a:ext>
            </a:extLst>
          </p:cNvPr>
          <p:cNvSpPr>
            <a:spLocks noGrp="1"/>
          </p:cNvSpPr>
          <p:nvPr>
            <p:ph type="title"/>
          </p:nvPr>
        </p:nvSpPr>
        <p:spPr>
          <a:xfrm>
            <a:off x="838200" y="681037"/>
            <a:ext cx="10515600" cy="1009652"/>
          </a:xfrm>
        </p:spPr>
        <p:txBody>
          <a:bodyPr>
            <a:normAutofit fontScale="90000"/>
          </a:bodyPr>
          <a:lstStyle/>
          <a:p>
            <a:pPr algn="ctr"/>
            <a:r>
              <a:rPr lang="fi-FI" dirty="0">
                <a:solidFill>
                  <a:srgbClr val="006838"/>
                </a:solidFill>
              </a:rPr>
              <a:t>Mahdollisia pohdittavia kysymyksiä Suunta-Suomelle tilaisuuteen 1/6</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8DD7193B-310A-8C8D-3363-C80F7A85CE4A}"/>
              </a:ext>
            </a:extLst>
          </p:cNvPr>
          <p:cNvSpPr>
            <a:spLocks noGrp="1"/>
          </p:cNvSpPr>
          <p:nvPr>
            <p:ph sz="half" idx="1"/>
          </p:nvPr>
        </p:nvSpPr>
        <p:spPr>
          <a:xfrm>
            <a:off x="838200" y="1825625"/>
            <a:ext cx="5181600" cy="4486274"/>
          </a:xfrm>
        </p:spPr>
        <p:txBody>
          <a:bodyPr>
            <a:normAutofit fontScale="92500" lnSpcReduction="20000"/>
          </a:bodyPr>
          <a:lstStyle/>
          <a:p>
            <a:pPr marL="0" indent="0">
              <a:lnSpc>
                <a:spcPct val="100000"/>
              </a:lnSpc>
              <a:buNone/>
            </a:pPr>
            <a:r>
              <a:rPr lang="fi-FI" sz="2400" b="1" i="1" dirty="0">
                <a:effectLst/>
                <a:latin typeface="Be Vietnam Light" panose="020B0604020202020204" charset="0"/>
                <a:ea typeface="Calibri" panose="020F0502020204030204" pitchFamily="34" charset="0"/>
                <a:cs typeface="Times New Roman" panose="02020603050405020304" pitchFamily="18" charset="0"/>
              </a:rPr>
              <a:t>Tilannekuvapaperin johdanto: Vakavinakin aikoina tarvitaan toivoa</a:t>
            </a:r>
          </a:p>
          <a:p>
            <a:pPr>
              <a:lnSpc>
                <a:spcPct val="100000"/>
              </a:lnSpc>
            </a:pPr>
            <a:r>
              <a:rPr lang="fi-FI" sz="2000" dirty="0">
                <a:effectLst/>
                <a:latin typeface="Be Vietnam Light" panose="020B0604020202020204" charset="0"/>
                <a:ea typeface="Calibri" panose="020F0502020204030204" pitchFamily="34" charset="0"/>
                <a:cs typeface="Times New Roman" panose="02020603050405020304" pitchFamily="18" charset="0"/>
              </a:rPr>
              <a:t>Kuinka Suomen ulko- ja turvallisuuspolitiikan isoa linjaa ja maamme kv. suhteita pitäisi kehittää ml. EU?</a:t>
            </a:r>
          </a:p>
          <a:p>
            <a:pPr>
              <a:lnSpc>
                <a:spcPct val="100000"/>
              </a:lnSpc>
            </a:pPr>
            <a:r>
              <a:rPr lang="fi-FI" sz="2000" dirty="0">
                <a:latin typeface="Be Vietnam Light" panose="020B0604020202020204" charset="0"/>
                <a:ea typeface="Calibri" panose="020F0502020204030204" pitchFamily="34" charset="0"/>
                <a:cs typeface="Times New Roman" panose="02020603050405020304" pitchFamily="18" charset="0"/>
              </a:rPr>
              <a:t>Kuinka voimme kansakuntana varautua kyber- ja hybridiuhkiin sekä disinformaatioon?</a:t>
            </a:r>
            <a:endParaRPr lang="fi-FI" sz="2000" dirty="0">
              <a:effectLst/>
              <a:latin typeface="Be Vietnam Light" panose="020B0604020202020204" charset="0"/>
              <a:ea typeface="Calibri" panose="020F0502020204030204" pitchFamily="34" charset="0"/>
              <a:cs typeface="Times New Roman" panose="02020603050405020304" pitchFamily="18" charset="0"/>
            </a:endParaRPr>
          </a:p>
          <a:p>
            <a:pPr>
              <a:lnSpc>
                <a:spcPct val="100000"/>
              </a:lnSpc>
            </a:pPr>
            <a:r>
              <a:rPr lang="fi-FI" sz="2000" dirty="0">
                <a:solidFill>
                  <a:srgbClr val="000000"/>
                </a:solidFill>
                <a:latin typeface="Be Vietnam Light" panose="020B0604020202020204" charset="0"/>
                <a:ea typeface="Aptos" panose="020B0004020202020204" pitchFamily="34" charset="0"/>
              </a:rPr>
              <a:t>Kuinka voimme vahvistaa entistä paremmin maanpuolustustamme, maanpuolustushenkeämme ja henkistä kriisinkestävyyttämme?</a:t>
            </a:r>
          </a:p>
          <a:p>
            <a:pPr>
              <a:lnSpc>
                <a:spcPct val="100000"/>
              </a:lnSpc>
            </a:pPr>
            <a:endParaRPr lang="fi-FI" sz="2000" b="1" dirty="0"/>
          </a:p>
        </p:txBody>
      </p:sp>
      <p:sp>
        <p:nvSpPr>
          <p:cNvPr id="8" name="Sisällön paikkamerkki 7">
            <a:extLst>
              <a:ext uri="{FF2B5EF4-FFF2-40B4-BE49-F238E27FC236}">
                <a16:creationId xmlns:a16="http://schemas.microsoft.com/office/drawing/2014/main" id="{748A95CE-B102-054B-E2A5-E07ED5F85C30}"/>
              </a:ext>
            </a:extLst>
          </p:cNvPr>
          <p:cNvSpPr>
            <a:spLocks noGrp="1"/>
          </p:cNvSpPr>
          <p:nvPr>
            <p:ph sz="half" idx="2"/>
          </p:nvPr>
        </p:nvSpPr>
        <p:spPr/>
        <p:txBody>
          <a:bodyPr>
            <a:normAutofit fontScale="92500" lnSpcReduction="20000"/>
          </a:bodyPr>
          <a:lstStyle/>
          <a:p>
            <a:pPr>
              <a:lnSpc>
                <a:spcPct val="115000"/>
              </a:lnSpc>
            </a:pPr>
            <a:r>
              <a:rPr lang="fi-FI" sz="2100" dirty="0">
                <a:solidFill>
                  <a:srgbClr val="000000"/>
                </a:solidFill>
                <a:latin typeface="Be Vietnam Light" panose="020B0604020202020204" charset="0"/>
                <a:ea typeface="Aptos" panose="020B0004020202020204" pitchFamily="34" charset="0"/>
              </a:rPr>
              <a:t>Kuinka voimme vahvistaa omavaraisuuttamme, huoltovarmuuttamme sekä Suomen ja EU:n taloudellista riippumattomuutta muusta maailmasta kriittisissä tuotteissa, palveluissa </a:t>
            </a:r>
            <a:r>
              <a:rPr lang="fi-FI" sz="2100" dirty="0" err="1">
                <a:solidFill>
                  <a:srgbClr val="000000"/>
                </a:solidFill>
                <a:latin typeface="Be Vietnam Light" panose="020B0604020202020204" charset="0"/>
                <a:ea typeface="Aptos" panose="020B0004020202020204" pitchFamily="34" charset="0"/>
              </a:rPr>
              <a:t>yms</a:t>
            </a:r>
            <a:r>
              <a:rPr lang="fi-FI" sz="2100" dirty="0">
                <a:solidFill>
                  <a:srgbClr val="000000"/>
                </a:solidFill>
                <a:latin typeface="Be Vietnam Light" panose="020B0604020202020204" charset="0"/>
                <a:ea typeface="Aptos" panose="020B0004020202020204" pitchFamily="34" charset="0"/>
              </a:rPr>
              <a:t>?</a:t>
            </a:r>
          </a:p>
          <a:p>
            <a:pPr>
              <a:lnSpc>
                <a:spcPct val="115000"/>
              </a:lnSpc>
            </a:pPr>
            <a:r>
              <a:rPr lang="fi-FI" sz="2100" dirty="0">
                <a:solidFill>
                  <a:srgbClr val="000000"/>
                </a:solidFill>
                <a:effectLst/>
                <a:latin typeface="Be Vietnam Light" panose="020B0604020202020204" charset="0"/>
                <a:ea typeface="Aptos" panose="020B0004020202020204" pitchFamily="34" charset="0"/>
              </a:rPr>
              <a:t>Kuinka pystymme paremmin varautumaan sisäisiin turvallisuusuhkiin (syrjäytyminen, osattomuus, rikollisuus </a:t>
            </a:r>
            <a:r>
              <a:rPr lang="fi-FI" sz="2100" dirty="0" err="1">
                <a:solidFill>
                  <a:srgbClr val="000000"/>
                </a:solidFill>
                <a:effectLst/>
                <a:latin typeface="Be Vietnam Light" panose="020B0604020202020204" charset="0"/>
                <a:ea typeface="Aptos" panose="020B0004020202020204" pitchFamily="34" charset="0"/>
              </a:rPr>
              <a:t>jne</a:t>
            </a:r>
            <a:r>
              <a:rPr lang="fi-FI" sz="2100" dirty="0">
                <a:solidFill>
                  <a:srgbClr val="000000"/>
                </a:solidFill>
                <a:effectLst/>
                <a:latin typeface="Be Vietnam Light" panose="020B0604020202020204" charset="0"/>
                <a:ea typeface="Aptos" panose="020B0004020202020204" pitchFamily="34" charset="0"/>
              </a:rPr>
              <a:t> ) ja ehkäisemään niitä?</a:t>
            </a:r>
          </a:p>
          <a:p>
            <a:pPr>
              <a:lnSpc>
                <a:spcPct val="115000"/>
              </a:lnSpc>
            </a:pPr>
            <a:r>
              <a:rPr lang="fi-FI" sz="2100" dirty="0">
                <a:solidFill>
                  <a:srgbClr val="000000"/>
                </a:solidFill>
                <a:effectLst/>
                <a:latin typeface="Be Vietnam Light" panose="020B0604020202020204" charset="0"/>
                <a:ea typeface="Aptos" panose="020B0004020202020204" pitchFamily="34" charset="0"/>
              </a:rPr>
              <a:t>Kuinka voimme vahvistaa yhteiskunnassamme turvallisuutta lisäävää toivon ilmapiiriä?</a:t>
            </a:r>
            <a:br>
              <a:rPr lang="fi-FI" sz="1800" dirty="0">
                <a:solidFill>
                  <a:srgbClr val="000000"/>
                </a:solidFill>
                <a:effectLst/>
                <a:latin typeface="Arial" panose="020B0604020202020204" pitchFamily="34" charset="0"/>
                <a:ea typeface="Aptos" panose="020B0004020202020204" pitchFamily="34" charset="0"/>
              </a:rPr>
            </a:br>
            <a:endParaRPr lang="fi-FI" dirty="0"/>
          </a:p>
        </p:txBody>
      </p:sp>
      <p:sp>
        <p:nvSpPr>
          <p:cNvPr id="5" name="Sisällön paikkamerkki 2">
            <a:extLst>
              <a:ext uri="{FF2B5EF4-FFF2-40B4-BE49-F238E27FC236}">
                <a16:creationId xmlns:a16="http://schemas.microsoft.com/office/drawing/2014/main" id="{B1C63D6E-2339-E318-530C-43A566E01350}"/>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1153793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E0ED0-4A49-8693-A90B-75BF722172D5}"/>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5E2FF7AF-7203-309E-1EA5-456D0F49CE2D}"/>
              </a:ext>
            </a:extLst>
          </p:cNvPr>
          <p:cNvSpPr>
            <a:spLocks noGrp="1"/>
          </p:cNvSpPr>
          <p:nvPr>
            <p:ph type="title"/>
          </p:nvPr>
        </p:nvSpPr>
        <p:spPr>
          <a:xfrm>
            <a:off x="838200" y="681037"/>
            <a:ext cx="10515600" cy="1009652"/>
          </a:xfrm>
        </p:spPr>
        <p:txBody>
          <a:bodyPr>
            <a:normAutofit fontScale="90000"/>
          </a:bodyPr>
          <a:lstStyle/>
          <a:p>
            <a:pPr algn="ctr"/>
            <a:r>
              <a:rPr lang="fi-FI" dirty="0">
                <a:solidFill>
                  <a:srgbClr val="006838"/>
                </a:solidFill>
              </a:rPr>
              <a:t>Mahdollisia pohdittavia kysymyksiä Suunta-Suomelle tilaisuuteen 2/6</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48881A6E-860F-48EA-DBC7-1FD851F0BFF3}"/>
              </a:ext>
            </a:extLst>
          </p:cNvPr>
          <p:cNvSpPr>
            <a:spLocks noGrp="1"/>
          </p:cNvSpPr>
          <p:nvPr>
            <p:ph sz="half" idx="1"/>
          </p:nvPr>
        </p:nvSpPr>
        <p:spPr>
          <a:xfrm>
            <a:off x="838200" y="1825625"/>
            <a:ext cx="5430078" cy="4486274"/>
          </a:xfrm>
        </p:spPr>
        <p:txBody>
          <a:bodyPr>
            <a:normAutofit fontScale="25000" lnSpcReduction="20000"/>
          </a:bodyPr>
          <a:lstStyle/>
          <a:p>
            <a:pPr marL="0" indent="0">
              <a:lnSpc>
                <a:spcPct val="100000"/>
              </a:lnSpc>
              <a:buNone/>
            </a:pPr>
            <a:r>
              <a:rPr lang="fi-FI" sz="8800" b="1" i="1" dirty="0">
                <a:solidFill>
                  <a:srgbClr val="000000"/>
                </a:solidFill>
                <a:latin typeface="Be Vietnam Light" panose="020B0604020202020204" charset="0"/>
                <a:ea typeface="Calibri" panose="020F0502020204030204" pitchFamily="34" charset="0"/>
                <a:cs typeface="Times New Roman" panose="02020603050405020304" pitchFamily="18" charset="0"/>
              </a:rPr>
              <a:t>Tilanne</a:t>
            </a:r>
            <a:r>
              <a:rPr lang="fi-FI" sz="8800" b="1" i="1" dirty="0">
                <a:solidFill>
                  <a:srgbClr val="000000"/>
                </a:solidFill>
                <a:effectLst/>
                <a:latin typeface="Be Vietnam Light" panose="020B0604020202020204" charset="0"/>
                <a:ea typeface="Calibri" panose="020F0502020204030204" pitchFamily="34" charset="0"/>
                <a:cs typeface="Times New Roman" panose="02020603050405020304" pitchFamily="18" charset="0"/>
              </a:rPr>
              <a:t>kuvapaperin luku  1: Luottamusyhteiskunta on lujilla</a:t>
            </a:r>
            <a:endParaRPr lang="fi-FI" sz="8800" b="1" i="1" dirty="0">
              <a:solidFill>
                <a:srgbClr val="000000"/>
              </a:solidFill>
              <a:latin typeface="Be Vietnam Light" panose="020B0604020202020204" charset="0"/>
              <a:ea typeface="Calibri" panose="020F0502020204030204" pitchFamily="34" charset="0"/>
              <a:cs typeface="Times New Roman" panose="02020603050405020304" pitchFamily="18" charset="0"/>
            </a:endParaRPr>
          </a:p>
          <a:p>
            <a:pPr>
              <a:lnSpc>
                <a:spcPct val="120000"/>
              </a:lnSpc>
            </a:pPr>
            <a:r>
              <a:rPr lang="fi-FI" sz="6800" dirty="0">
                <a:effectLst/>
                <a:latin typeface="Be Vietnam Light" panose="020B0604020202020204" charset="0"/>
                <a:ea typeface="Calibri" panose="020F0502020204030204" pitchFamily="34" charset="0"/>
                <a:cs typeface="Times New Roman" panose="02020603050405020304" pitchFamily="18" charset="0"/>
              </a:rPr>
              <a:t> </a:t>
            </a:r>
            <a:r>
              <a:rPr lang="fi-FI" sz="7600" dirty="0">
                <a:effectLst/>
                <a:latin typeface="Be Vietnam Light" panose="020B0604020202020204" charset="0"/>
                <a:ea typeface="Calibri" panose="020F0502020204030204" pitchFamily="34" charset="0"/>
                <a:cs typeface="Times New Roman" panose="02020603050405020304" pitchFamily="18" charset="0"/>
              </a:rPr>
              <a:t>Miten voimme edistää suomalaisessa yhteiskunnassa toistemme ymmärtämistä ja toisia kunnioittavaa keskustelukulttuuria? Ja toisaalta välttää kärjistyvää vastakkainasettelua ja </a:t>
            </a:r>
            <a:r>
              <a:rPr lang="fi-FI" sz="7600" dirty="0" err="1">
                <a:effectLst/>
                <a:latin typeface="Be Vietnam Light" panose="020B0604020202020204" charset="0"/>
                <a:ea typeface="Calibri" panose="020F0502020204030204" pitchFamily="34" charset="0"/>
                <a:cs typeface="Times New Roman" panose="02020603050405020304" pitchFamily="18" charset="0"/>
              </a:rPr>
              <a:t>kuplaantumista</a:t>
            </a:r>
            <a:r>
              <a:rPr lang="fi-FI" sz="7600" dirty="0">
                <a:effectLst/>
                <a:latin typeface="Be Vietnam Light" panose="020B0604020202020204" charset="0"/>
                <a:ea typeface="Calibri" panose="020F0502020204030204" pitchFamily="34" charset="0"/>
                <a:cs typeface="Times New Roman" panose="02020603050405020304" pitchFamily="18" charset="0"/>
              </a:rPr>
              <a:t> vain samanmielisten joukkoon?</a:t>
            </a:r>
            <a:endParaRPr lang="fi-FI" sz="7600" dirty="0">
              <a:latin typeface="Be Vietnam Light" panose="020B0604020202020204" charset="0"/>
              <a:ea typeface="Calibri" panose="020F0502020204030204" pitchFamily="34" charset="0"/>
              <a:cs typeface="Times New Roman" panose="02020603050405020304" pitchFamily="18" charset="0"/>
            </a:endParaRPr>
          </a:p>
          <a:p>
            <a:pPr>
              <a:lnSpc>
                <a:spcPct val="120000"/>
              </a:lnSpc>
            </a:pPr>
            <a:r>
              <a:rPr lang="fi-FI" sz="7600" dirty="0">
                <a:effectLst/>
                <a:latin typeface="Be Vietnam Light" panose="020B0604020202020204" charset="0"/>
                <a:ea typeface="Calibri" panose="020F0502020204030204" pitchFamily="34" charset="0"/>
                <a:cs typeface="Times New Roman" panose="02020603050405020304" pitchFamily="18" charset="0"/>
              </a:rPr>
              <a:t>Mitä pitäisi tehdä, että kaikki tuntisivat tulevansa yhteiskunnassamme kuulluiksi ja olevansa sen arvokkaita jäseniä? Eikä kukaan jäisi syrjään. </a:t>
            </a:r>
            <a:endParaRPr lang="fi-FI" sz="7600" dirty="0">
              <a:latin typeface="Be Vietnam Light" panose="020B0604020202020204" charset="0"/>
              <a:ea typeface="Calibri" panose="020F0502020204030204" pitchFamily="34" charset="0"/>
              <a:cs typeface="Times New Roman" panose="02020603050405020304" pitchFamily="18" charset="0"/>
            </a:endParaRPr>
          </a:p>
          <a:p>
            <a:pPr>
              <a:lnSpc>
                <a:spcPct val="120000"/>
              </a:lnSpc>
            </a:pPr>
            <a:r>
              <a:rPr lang="fi-FI" sz="7600" dirty="0">
                <a:effectLst/>
                <a:latin typeface="Be Vietnam Light" panose="020B0604020202020204" charset="0"/>
                <a:ea typeface="Calibri" panose="020F0502020204030204" pitchFamily="34" charset="0"/>
                <a:cs typeface="Times New Roman" panose="02020603050405020304" pitchFamily="18" charset="0"/>
              </a:rPr>
              <a:t>Miten voisimme edistää kansalaisten vaikutusmahdollisuuksia ja ns. matalan kynnyksen osallistumista?</a:t>
            </a:r>
          </a:p>
          <a:p>
            <a:pPr marL="0" indent="0">
              <a:lnSpc>
                <a:spcPct val="100000"/>
              </a:lnSpc>
              <a:buNone/>
            </a:pPr>
            <a:endParaRPr lang="fi-FI" sz="2000" dirty="0">
              <a:latin typeface="Be Vietnam Light" panose="020B0604020202020204" charset="0"/>
              <a:ea typeface="Calibri" panose="020F0502020204030204" pitchFamily="34" charset="0"/>
              <a:cs typeface="Times New Roman" panose="02020603050405020304" pitchFamily="18" charset="0"/>
            </a:endParaRPr>
          </a:p>
        </p:txBody>
      </p:sp>
      <p:sp>
        <p:nvSpPr>
          <p:cNvPr id="8" name="Sisällön paikkamerkki 7">
            <a:extLst>
              <a:ext uri="{FF2B5EF4-FFF2-40B4-BE49-F238E27FC236}">
                <a16:creationId xmlns:a16="http://schemas.microsoft.com/office/drawing/2014/main" id="{F5E5AFC7-1085-D4F0-59CE-62901E8F9AFE}"/>
              </a:ext>
            </a:extLst>
          </p:cNvPr>
          <p:cNvSpPr>
            <a:spLocks noGrp="1"/>
          </p:cNvSpPr>
          <p:nvPr>
            <p:ph sz="half" idx="2"/>
          </p:nvPr>
        </p:nvSpPr>
        <p:spPr>
          <a:xfrm>
            <a:off x="5923722" y="1825625"/>
            <a:ext cx="6070356" cy="4351338"/>
          </a:xfrm>
        </p:spPr>
        <p:txBody>
          <a:bodyPr>
            <a:normAutofit fontScale="25000" lnSpcReduction="20000"/>
          </a:bodyPr>
          <a:lstStyle/>
          <a:p>
            <a:pPr marL="847725" indent="0">
              <a:lnSpc>
                <a:spcPct val="120000"/>
              </a:lnSpc>
              <a:spcAft>
                <a:spcPts val="800"/>
              </a:spcAft>
              <a:buNone/>
            </a:pPr>
            <a:r>
              <a:rPr lang="fi-FI" sz="7200" dirty="0">
                <a:effectLst/>
                <a:latin typeface="Be Vietnam Light" panose="020B0604020202020204" charset="0"/>
                <a:ea typeface="Calibri" panose="020F0502020204030204" pitchFamily="34" charset="0"/>
                <a:cs typeface="Times New Roman" panose="02020603050405020304" pitchFamily="18" charset="0"/>
              </a:rPr>
              <a:t>Kuinka voimme ehkäistä väkivaltaa ihannoivaa radikalisoitumista ja muita demokratiaa uhkaavia ilmiöitä?</a:t>
            </a:r>
            <a:endParaRPr lang="fi-FI" sz="7200" dirty="0">
              <a:latin typeface="Be Vietnam Light" panose="020B0604020202020204" charset="0"/>
              <a:ea typeface="Calibri" panose="020F0502020204030204" pitchFamily="34" charset="0"/>
              <a:cs typeface="Times New Roman" panose="02020603050405020304" pitchFamily="18" charset="0"/>
            </a:endParaRPr>
          </a:p>
          <a:p>
            <a:pPr marL="847725" indent="0">
              <a:lnSpc>
                <a:spcPct val="120000"/>
              </a:lnSpc>
              <a:spcAft>
                <a:spcPts val="800"/>
              </a:spcAft>
              <a:buNone/>
            </a:pPr>
            <a:r>
              <a:rPr lang="fi-FI" sz="7200" dirty="0">
                <a:effectLst/>
                <a:latin typeface="Be Vietnam Light" panose="020B0604020202020204" charset="0"/>
                <a:ea typeface="Calibri" panose="020F0502020204030204" pitchFamily="34" charset="0"/>
                <a:cs typeface="Times New Roman" panose="02020603050405020304" pitchFamily="18" charset="0"/>
              </a:rPr>
              <a:t>Mitkä ovat yhteiskunnassamme yksittäisen ihmisen sekä perheen ja muiden lähiyhteisöjen vastuut?</a:t>
            </a:r>
          </a:p>
          <a:p>
            <a:pPr marL="847725" indent="0">
              <a:lnSpc>
                <a:spcPct val="120000"/>
              </a:lnSpc>
              <a:spcAft>
                <a:spcPts val="800"/>
              </a:spcAft>
              <a:buNone/>
            </a:pPr>
            <a:r>
              <a:rPr lang="fi-FI" sz="7200" dirty="0">
                <a:effectLst/>
                <a:latin typeface="Be Vietnam Light" panose="020B0604020202020204" charset="0"/>
                <a:ea typeface="Calibri" panose="020F0502020204030204" pitchFamily="34" charset="0"/>
                <a:cs typeface="Times New Roman" panose="02020603050405020304" pitchFamily="18" charset="0"/>
              </a:rPr>
              <a:t>Ovatko vapautemme ja vastuumme ja toisaalta oikeutemme ja velvollisuutemme tasapainossa? Mitä voimme edellyttää ja odottaa yhteiskunnalta? </a:t>
            </a:r>
          </a:p>
          <a:p>
            <a:pPr marL="847725" indent="0">
              <a:lnSpc>
                <a:spcPct val="120000"/>
              </a:lnSpc>
              <a:spcAft>
                <a:spcPts val="800"/>
              </a:spcAft>
              <a:buNone/>
            </a:pPr>
            <a:r>
              <a:rPr lang="fi-FI" sz="7200" dirty="0">
                <a:effectLst/>
                <a:latin typeface="Be Vietnam Light" panose="020B0604020202020204" charset="0"/>
                <a:ea typeface="Calibri" panose="020F0502020204030204" pitchFamily="34" charset="0"/>
                <a:cs typeface="Times New Roman" panose="02020603050405020304" pitchFamily="18" charset="0"/>
              </a:rPr>
              <a:t> Mitkä voisivat olla niitä maamme yhteisiä isoja tulevaisuusprojekteja, jotka </a:t>
            </a:r>
            <a:br>
              <a:rPr lang="fi-FI" sz="7200" dirty="0">
                <a:effectLst/>
                <a:latin typeface="Be Vietnam Light" panose="020B0604020202020204" charset="0"/>
                <a:ea typeface="Calibri" panose="020F0502020204030204" pitchFamily="34" charset="0"/>
                <a:cs typeface="Times New Roman" panose="02020603050405020304" pitchFamily="18" charset="0"/>
              </a:rPr>
            </a:br>
            <a:r>
              <a:rPr lang="fi-FI" sz="7200" dirty="0">
                <a:effectLst/>
                <a:latin typeface="Be Vietnam Light" panose="020B0604020202020204" charset="0"/>
                <a:ea typeface="Calibri" panose="020F0502020204030204" pitchFamily="34" charset="0"/>
                <a:cs typeface="Times New Roman" panose="02020603050405020304" pitchFamily="18" charset="0"/>
              </a:rPr>
              <a:t>yhdistäisivät suomalaisia ja muita </a:t>
            </a:r>
            <a:br>
              <a:rPr lang="fi-FI" sz="7200" dirty="0">
                <a:effectLst/>
                <a:latin typeface="Be Vietnam Light" panose="020B0604020202020204" charset="0"/>
                <a:ea typeface="Calibri" panose="020F0502020204030204" pitchFamily="34" charset="0"/>
                <a:cs typeface="Times New Roman" panose="02020603050405020304" pitchFamily="18" charset="0"/>
              </a:rPr>
            </a:br>
            <a:r>
              <a:rPr lang="fi-FI" sz="7200" dirty="0">
                <a:effectLst/>
                <a:latin typeface="Be Vietnam Light" panose="020B0604020202020204" charset="0"/>
                <a:ea typeface="Calibri" panose="020F0502020204030204" pitchFamily="34" charset="0"/>
                <a:cs typeface="Times New Roman" panose="02020603050405020304" pitchFamily="18" charset="0"/>
              </a:rPr>
              <a:t>täällä asuvia?</a:t>
            </a:r>
          </a:p>
          <a:p>
            <a:pPr marL="0" indent="0">
              <a:lnSpc>
                <a:spcPct val="115000"/>
              </a:lnSpc>
              <a:buNone/>
            </a:pPr>
            <a:endParaRPr lang="fi-FI" dirty="0"/>
          </a:p>
        </p:txBody>
      </p:sp>
      <p:sp>
        <p:nvSpPr>
          <p:cNvPr id="5" name="Sisällön paikkamerkki 2">
            <a:extLst>
              <a:ext uri="{FF2B5EF4-FFF2-40B4-BE49-F238E27FC236}">
                <a16:creationId xmlns:a16="http://schemas.microsoft.com/office/drawing/2014/main" id="{492ECF81-BCA5-7798-6AD5-35AD64D2ED06}"/>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3917911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39262-5561-03B0-C405-88EAD93044FB}"/>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73ED801B-6396-B407-274B-947C67D161B8}"/>
              </a:ext>
            </a:extLst>
          </p:cNvPr>
          <p:cNvSpPr>
            <a:spLocks noGrp="1"/>
          </p:cNvSpPr>
          <p:nvPr>
            <p:ph type="title"/>
          </p:nvPr>
        </p:nvSpPr>
        <p:spPr>
          <a:xfrm>
            <a:off x="838200" y="546101"/>
            <a:ext cx="10515600" cy="1144587"/>
          </a:xfrm>
        </p:spPr>
        <p:txBody>
          <a:bodyPr>
            <a:normAutofit fontScale="90000"/>
          </a:bodyPr>
          <a:lstStyle/>
          <a:p>
            <a:pPr algn="ctr"/>
            <a:r>
              <a:rPr lang="fi-FI" dirty="0">
                <a:solidFill>
                  <a:srgbClr val="006838"/>
                </a:solidFill>
              </a:rPr>
              <a:t>Mahdollisia pohdittavia kysymyksiä Suunta-Suomelle tilaisuuteen 3/6</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6EF50A07-6B1F-6510-8467-0C08AE837ABC}"/>
              </a:ext>
            </a:extLst>
          </p:cNvPr>
          <p:cNvSpPr>
            <a:spLocks noGrp="1"/>
          </p:cNvSpPr>
          <p:nvPr>
            <p:ph sz="half" idx="1"/>
          </p:nvPr>
        </p:nvSpPr>
        <p:spPr>
          <a:xfrm>
            <a:off x="838200" y="1825625"/>
            <a:ext cx="5181600" cy="4486274"/>
          </a:xfrm>
        </p:spPr>
        <p:txBody>
          <a:bodyPr>
            <a:normAutofit fontScale="92500" lnSpcReduction="20000"/>
          </a:bodyPr>
          <a:lstStyle/>
          <a:p>
            <a:pPr marL="0" indent="0">
              <a:lnSpc>
                <a:spcPct val="100000"/>
              </a:lnSpc>
              <a:buNone/>
            </a:pPr>
            <a:r>
              <a:rPr lang="fi-FI" sz="2200" b="1" i="1" dirty="0">
                <a:effectLst/>
                <a:latin typeface="Be Vietnam Light" panose="020B0604020202020204" charset="0"/>
                <a:ea typeface="Calibri" panose="020F0502020204030204" pitchFamily="34" charset="0"/>
                <a:cs typeface="Times New Roman" panose="02020603050405020304" pitchFamily="18" charset="0"/>
              </a:rPr>
              <a:t>Tilannekuvapaperin luku 2: </a:t>
            </a:r>
            <a:r>
              <a:rPr lang="fi-FI" sz="2200" b="1" i="1" dirty="0">
                <a:solidFill>
                  <a:srgbClr val="000000"/>
                </a:solidFill>
                <a:effectLst/>
                <a:latin typeface="Be Vietnam Light" panose="020B0604020202020204" charset="0"/>
                <a:ea typeface="Calibri" panose="020F0502020204030204" pitchFamily="34" charset="0"/>
              </a:rPr>
              <a:t>Syntyvyys sakkaa, Suomi ikääntyy</a:t>
            </a:r>
          </a:p>
          <a:p>
            <a:pPr>
              <a:lnSpc>
                <a:spcPct val="120000"/>
              </a:lnSpc>
            </a:pPr>
            <a:r>
              <a:rPr lang="fi-FI" sz="2000" dirty="0">
                <a:solidFill>
                  <a:srgbClr val="000000"/>
                </a:solidFill>
                <a:latin typeface="Be Vietnam Light" panose="020B0604020202020204" charset="0"/>
                <a:ea typeface="Calibri" panose="020F0502020204030204" pitchFamily="34" charset="0"/>
                <a:cs typeface="Times New Roman" panose="02020603050405020304" pitchFamily="18" charset="0"/>
              </a:rPr>
              <a:t>Kuinka voimme vahvistaa  nuorten tulevaisuuden uskoa niin, että he uskaltaisivat perustaa perheen ja saada lapsia?</a:t>
            </a:r>
          </a:p>
          <a:p>
            <a:pPr>
              <a:lnSpc>
                <a:spcPct val="120000"/>
              </a:lnSpc>
            </a:pPr>
            <a:r>
              <a:rPr lang="fi-FI" sz="2000" dirty="0">
                <a:solidFill>
                  <a:srgbClr val="000000"/>
                </a:solidFill>
                <a:latin typeface="Be Vietnam Light" panose="020B0604020202020204" charset="0"/>
                <a:ea typeface="Calibri" panose="020F0502020204030204" pitchFamily="34" charset="0"/>
                <a:cs typeface="Times New Roman" panose="02020603050405020304" pitchFamily="18" charset="0"/>
              </a:rPr>
              <a:t>Mitä muuta voimme yhteiskuntana tehdä, että syntyvyys nousisi ja perheet pääsisivät toivomaansa lapsilukuun?</a:t>
            </a:r>
          </a:p>
          <a:p>
            <a:pPr>
              <a:lnSpc>
                <a:spcPct val="120000"/>
              </a:lnSpc>
            </a:pPr>
            <a:r>
              <a:rPr lang="fi-FI" sz="2000" dirty="0">
                <a:solidFill>
                  <a:srgbClr val="000000"/>
                </a:solidFill>
                <a:latin typeface="Be Vietnam Light" panose="020B0604020202020204" charset="0"/>
                <a:ea typeface="Aptos" panose="020B0004020202020204" pitchFamily="34" charset="0"/>
              </a:rPr>
              <a:t>Kuinka voisimme päästä pois ongelmakeskeisestä ikääntymiskeskustelusta ja nähdä ikääntyneet myös voimavarana yhteiskunnalle? </a:t>
            </a:r>
            <a:endParaRPr lang="fi-FI" sz="2000" dirty="0">
              <a:effectLst/>
              <a:latin typeface="Be Vietnam Light" panose="020B0604020202020204" charset="0"/>
              <a:ea typeface="Calibri" panose="020F0502020204030204" pitchFamily="34" charset="0"/>
              <a:cs typeface="Times New Roman" panose="02020603050405020304" pitchFamily="18" charset="0"/>
            </a:endParaRPr>
          </a:p>
          <a:p>
            <a:pPr>
              <a:lnSpc>
                <a:spcPct val="100000"/>
              </a:lnSpc>
            </a:pPr>
            <a:endParaRPr lang="fi-FI" sz="2000" b="1" dirty="0"/>
          </a:p>
        </p:txBody>
      </p:sp>
      <p:sp>
        <p:nvSpPr>
          <p:cNvPr id="8" name="Sisällön paikkamerkki 7">
            <a:extLst>
              <a:ext uri="{FF2B5EF4-FFF2-40B4-BE49-F238E27FC236}">
                <a16:creationId xmlns:a16="http://schemas.microsoft.com/office/drawing/2014/main" id="{B2553A5A-9E56-FCA9-36D6-7FC3848509A3}"/>
              </a:ext>
            </a:extLst>
          </p:cNvPr>
          <p:cNvSpPr>
            <a:spLocks noGrp="1"/>
          </p:cNvSpPr>
          <p:nvPr>
            <p:ph sz="half" idx="2"/>
          </p:nvPr>
        </p:nvSpPr>
        <p:spPr/>
        <p:txBody>
          <a:bodyPr>
            <a:noAutofit/>
          </a:bodyPr>
          <a:lstStyle/>
          <a:p>
            <a:pPr>
              <a:lnSpc>
                <a:spcPct val="115000"/>
              </a:lnSpc>
            </a:pPr>
            <a:r>
              <a:rPr lang="fi-FI" sz="1900" dirty="0">
                <a:latin typeface="Be Vietnam Light" panose="020B0604020202020204" charset="0"/>
              </a:rPr>
              <a:t>Miten turvaamme ikäihmisillemme hyvän ja arvokkaan elämän heidän viimeisinä elinvuosinaan ja löydämme ratkaisut muihin ikääntyvän yhteiskunnan   kysymyksiin? </a:t>
            </a:r>
          </a:p>
          <a:p>
            <a:pPr>
              <a:lnSpc>
                <a:spcPct val="115000"/>
              </a:lnSpc>
            </a:pPr>
            <a:r>
              <a:rPr lang="fi-FI" sz="1900" dirty="0">
                <a:solidFill>
                  <a:srgbClr val="000000"/>
                </a:solidFill>
                <a:effectLst/>
                <a:latin typeface="Be Vietnam Light" panose="020B0604020202020204" charset="0"/>
                <a:ea typeface="Aptos" panose="020B0004020202020204" pitchFamily="34" charset="0"/>
              </a:rPr>
              <a:t>Kuinka maahanmuutosta voidaan saada yhä enemmän yhteiskuntaamme vahvistava ilmiö ja toisaalta kuinka voimme ehkäistä siihen liittyvä ongelmia? </a:t>
            </a:r>
            <a:br>
              <a:rPr lang="fi-FI" sz="2200" dirty="0">
                <a:solidFill>
                  <a:srgbClr val="000000"/>
                </a:solidFill>
                <a:effectLst/>
                <a:latin typeface="Arial" panose="020B0604020202020204" pitchFamily="34" charset="0"/>
                <a:ea typeface="Aptos" panose="020B0004020202020204" pitchFamily="34" charset="0"/>
              </a:rPr>
            </a:br>
            <a:endParaRPr lang="fi-FI" sz="2200" dirty="0"/>
          </a:p>
        </p:txBody>
      </p:sp>
      <p:sp>
        <p:nvSpPr>
          <p:cNvPr id="5" name="Sisällön paikkamerkki 2">
            <a:extLst>
              <a:ext uri="{FF2B5EF4-FFF2-40B4-BE49-F238E27FC236}">
                <a16:creationId xmlns:a16="http://schemas.microsoft.com/office/drawing/2014/main" id="{49639C4F-FB46-91EB-0745-63862CA9C498}"/>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1642497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FB355-FFAA-046B-1074-4BF22E3226D5}"/>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0C8D435C-9090-8DA3-E940-09893ED51008}"/>
              </a:ext>
            </a:extLst>
          </p:cNvPr>
          <p:cNvSpPr>
            <a:spLocks noGrp="1"/>
          </p:cNvSpPr>
          <p:nvPr>
            <p:ph type="title"/>
          </p:nvPr>
        </p:nvSpPr>
        <p:spPr>
          <a:xfrm>
            <a:off x="838200" y="681037"/>
            <a:ext cx="10515600" cy="1009652"/>
          </a:xfrm>
        </p:spPr>
        <p:txBody>
          <a:bodyPr>
            <a:normAutofit fontScale="90000"/>
          </a:bodyPr>
          <a:lstStyle/>
          <a:p>
            <a:pPr algn="ctr"/>
            <a:r>
              <a:rPr lang="fi-FI" dirty="0">
                <a:solidFill>
                  <a:srgbClr val="006838"/>
                </a:solidFill>
              </a:rPr>
              <a:t>Mahdollisia pohdittavia kysymyksiä Suunta-Suomelle tilaisuuteen 4/6</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7F3447A3-9FE9-6A06-02D5-3FAAF2471E3E}"/>
              </a:ext>
            </a:extLst>
          </p:cNvPr>
          <p:cNvSpPr>
            <a:spLocks noGrp="1"/>
          </p:cNvSpPr>
          <p:nvPr>
            <p:ph sz="half" idx="1"/>
          </p:nvPr>
        </p:nvSpPr>
        <p:spPr>
          <a:xfrm>
            <a:off x="838200" y="1825625"/>
            <a:ext cx="5181600" cy="4486274"/>
          </a:xfrm>
        </p:spPr>
        <p:txBody>
          <a:bodyPr>
            <a:normAutofit lnSpcReduction="10000"/>
          </a:bodyPr>
          <a:lstStyle/>
          <a:p>
            <a:pPr marL="0" indent="0">
              <a:lnSpc>
                <a:spcPct val="100000"/>
              </a:lnSpc>
              <a:buNone/>
            </a:pPr>
            <a:r>
              <a:rPr lang="fi-FI" sz="2200" b="1" i="1" dirty="0">
                <a:effectLst/>
                <a:latin typeface="Be Vietnam Light" panose="020B0604020202020204" charset="0"/>
                <a:ea typeface="Calibri" panose="020F0502020204030204" pitchFamily="34" charset="0"/>
                <a:cs typeface="Times New Roman" panose="02020603050405020304" pitchFamily="18" charset="0"/>
              </a:rPr>
              <a:t>Tilannekuvapaperin luku </a:t>
            </a:r>
            <a:r>
              <a:rPr lang="fi-FI" sz="2200" b="1" i="1" dirty="0">
                <a:latin typeface="Be Vietnam Light" panose="020B0604020202020204" charset="0"/>
                <a:ea typeface="Calibri" panose="020F0502020204030204" pitchFamily="34" charset="0"/>
                <a:cs typeface="Times New Roman" panose="02020603050405020304" pitchFamily="18" charset="0"/>
              </a:rPr>
              <a:t>3:</a:t>
            </a:r>
            <a:r>
              <a:rPr lang="fi-FI" sz="2200" b="1" i="1" dirty="0">
                <a:effectLst/>
                <a:latin typeface="Be Vietnam Light" panose="020B0604020202020204" charset="0"/>
                <a:ea typeface="Calibri" panose="020F0502020204030204" pitchFamily="34" charset="0"/>
                <a:cs typeface="Times New Roman" panose="02020603050405020304" pitchFamily="18" charset="0"/>
              </a:rPr>
              <a:t> </a:t>
            </a:r>
            <a:r>
              <a:rPr lang="fi-FI" sz="2200" b="1" i="1" dirty="0">
                <a:solidFill>
                  <a:srgbClr val="000000"/>
                </a:solidFill>
                <a:effectLst/>
                <a:latin typeface="Be Vietnam Light" panose="020B0604020202020204" charset="0"/>
                <a:ea typeface="Calibri" panose="020F0502020204030204" pitchFamily="34" charset="0"/>
              </a:rPr>
              <a:t>Alueiden tuskaan tarvitaan ratkaisuja</a:t>
            </a:r>
          </a:p>
          <a:p>
            <a:pPr>
              <a:lnSpc>
                <a:spcPct val="107000"/>
              </a:lnSpc>
              <a:spcAft>
                <a:spcPts val="800"/>
              </a:spcAft>
            </a:pPr>
            <a:r>
              <a:rPr lang="fi-FI" sz="2000" dirty="0">
                <a:latin typeface="Be Vietnam Light" panose="020B0604020202020204" charset="0"/>
                <a:ea typeface="Calibri" panose="020F0502020204030204" pitchFamily="34" charset="0"/>
                <a:cs typeface="Times New Roman" panose="02020603050405020304" pitchFamily="18" charset="0"/>
              </a:rPr>
              <a:t>M</a:t>
            </a:r>
            <a:r>
              <a:rPr lang="fi-FI" sz="2000" dirty="0">
                <a:effectLst/>
                <a:latin typeface="Be Vietnam Light" panose="020B0604020202020204" charset="0"/>
                <a:ea typeface="Calibri" panose="020F0502020204030204" pitchFamily="34" charset="0"/>
                <a:cs typeface="Times New Roman" panose="02020603050405020304" pitchFamily="18" charset="0"/>
              </a:rPr>
              <a:t>iten Suomen eri alueiden elinvoimaa, menestystä ja kestävää kasvua voidaan lisätä ja saada aikaan alueiden omiin vahvuuksiin ja osaamiseen perustuen? Mikä on tässä valtion, kuntien, alueellisten toimijoiden, paikallisten yhteisöjen ja yksittäisten asukkaiden vastuu ja rooli?</a:t>
            </a:r>
          </a:p>
          <a:p>
            <a:pPr>
              <a:lnSpc>
                <a:spcPct val="107000"/>
              </a:lnSpc>
              <a:spcAft>
                <a:spcPts val="800"/>
              </a:spcAft>
            </a:pPr>
            <a:r>
              <a:rPr lang="fi-FI" sz="2000" dirty="0">
                <a:latin typeface="Be Vietnam Light" panose="020B0604020202020204" charset="0"/>
                <a:ea typeface="Calibri" panose="020F0502020204030204" pitchFamily="34" charset="0"/>
                <a:cs typeface="Times New Roman" panose="02020603050405020304" pitchFamily="18" charset="0"/>
              </a:rPr>
              <a:t>Mitä</a:t>
            </a:r>
            <a:r>
              <a:rPr lang="fi-FI" sz="2000" dirty="0">
                <a:effectLst/>
                <a:latin typeface="Be Vietnam Light" panose="020B0604020202020204" charset="0"/>
                <a:ea typeface="Calibri" panose="020F0502020204030204" pitchFamily="34" charset="0"/>
                <a:cs typeface="Times New Roman" panose="02020603050405020304" pitchFamily="18" charset="0"/>
              </a:rPr>
              <a:t> keinoja ja ratkaisuja voidaan löytää palvelujen turvaamiseen eri puolilla maata ja erilaisilla alueilla?</a:t>
            </a:r>
          </a:p>
          <a:p>
            <a:pPr>
              <a:lnSpc>
                <a:spcPct val="100000"/>
              </a:lnSpc>
            </a:pPr>
            <a:endParaRPr lang="fi-FI" sz="2000" b="1" dirty="0"/>
          </a:p>
        </p:txBody>
      </p:sp>
      <p:sp>
        <p:nvSpPr>
          <p:cNvPr id="8" name="Sisällön paikkamerkki 7">
            <a:extLst>
              <a:ext uri="{FF2B5EF4-FFF2-40B4-BE49-F238E27FC236}">
                <a16:creationId xmlns:a16="http://schemas.microsoft.com/office/drawing/2014/main" id="{2473DD3A-D6F5-0E9A-AF44-4F0D436A595A}"/>
              </a:ext>
            </a:extLst>
          </p:cNvPr>
          <p:cNvSpPr>
            <a:spLocks noGrp="1"/>
          </p:cNvSpPr>
          <p:nvPr>
            <p:ph sz="half" idx="2"/>
          </p:nvPr>
        </p:nvSpPr>
        <p:spPr>
          <a:xfrm>
            <a:off x="6172200" y="1825625"/>
            <a:ext cx="5181600" cy="4486274"/>
          </a:xfrm>
        </p:spPr>
        <p:txBody>
          <a:bodyPr>
            <a:noAutofit/>
          </a:bodyPr>
          <a:lstStyle/>
          <a:p>
            <a:pPr>
              <a:lnSpc>
                <a:spcPct val="115000"/>
              </a:lnSpc>
            </a:pPr>
            <a:r>
              <a:rPr lang="fi-FI" sz="2000" dirty="0">
                <a:latin typeface="Be Vietnam Light" panose="020B0604020202020204" charset="0"/>
                <a:ea typeface="Calibri" panose="020F0502020204030204" pitchFamily="34" charset="0"/>
                <a:cs typeface="Times New Roman" panose="02020603050405020304" pitchFamily="18" charset="0"/>
              </a:rPr>
              <a:t>Kuinka voimme edistää sitä, että ihmiset voisivat elää, tehdä työtä ja asua siellä, missä he tuntevat itsensä onnelliseksi ja sellaisessa kodissa, mikä sopii heidän elämäntilanteeseensa?</a:t>
            </a:r>
          </a:p>
          <a:p>
            <a:pPr>
              <a:lnSpc>
                <a:spcPct val="115000"/>
              </a:lnSpc>
            </a:pPr>
            <a:r>
              <a:rPr lang="fi-FI" sz="2000" dirty="0">
                <a:latin typeface="Be Vietnam Light" panose="020B0604020202020204" charset="0"/>
                <a:ea typeface="Calibri" panose="020F0502020204030204" pitchFamily="34" charset="0"/>
                <a:cs typeface="Times New Roman" panose="02020603050405020304" pitchFamily="18" charset="0"/>
              </a:rPr>
              <a:t> Kuinka elämisen ja asumisen kohtuuhintaisuus voitaisiin taata kaikille asuinpaikasta riippumatta? </a:t>
            </a:r>
          </a:p>
          <a:p>
            <a:pPr>
              <a:lnSpc>
                <a:spcPct val="115000"/>
              </a:lnSpc>
            </a:pPr>
            <a:r>
              <a:rPr lang="fi-FI" sz="2000" dirty="0">
                <a:latin typeface="Be Vietnam Light" panose="020B0604020202020204" charset="0"/>
                <a:ea typeface="Calibri" panose="020F0502020204030204" pitchFamily="34" charset="0"/>
                <a:cs typeface="Times New Roman" panose="02020603050405020304" pitchFamily="18" charset="0"/>
              </a:rPr>
              <a:t>Kuinka muuten voimme vahvistaa ihmisten ja alueiden välistä tasa-arvoa?</a:t>
            </a:r>
          </a:p>
          <a:p>
            <a:pPr>
              <a:lnSpc>
                <a:spcPct val="115000"/>
              </a:lnSpc>
            </a:pPr>
            <a:endParaRPr lang="fi-FI" sz="2200" dirty="0"/>
          </a:p>
        </p:txBody>
      </p:sp>
      <p:sp>
        <p:nvSpPr>
          <p:cNvPr id="5" name="Sisällön paikkamerkki 2">
            <a:extLst>
              <a:ext uri="{FF2B5EF4-FFF2-40B4-BE49-F238E27FC236}">
                <a16:creationId xmlns:a16="http://schemas.microsoft.com/office/drawing/2014/main" id="{A7AD8B73-895E-79C8-38F6-8C95B33AD192}"/>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3449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2F184-5D7B-BA56-DC94-F1845E937D1C}"/>
            </a:ext>
          </a:extLst>
        </p:cNvPr>
        <p:cNvGrpSpPr/>
        <p:nvPr/>
      </p:nvGrpSpPr>
      <p:grpSpPr>
        <a:xfrm>
          <a:off x="0" y="0"/>
          <a:ext cx="0" cy="0"/>
          <a:chOff x="0" y="0"/>
          <a:chExt cx="0" cy="0"/>
        </a:xfrm>
      </p:grpSpPr>
      <p:sp>
        <p:nvSpPr>
          <p:cNvPr id="6" name="Otsikko 5">
            <a:extLst>
              <a:ext uri="{FF2B5EF4-FFF2-40B4-BE49-F238E27FC236}">
                <a16:creationId xmlns:a16="http://schemas.microsoft.com/office/drawing/2014/main" id="{3E0378B7-E35E-F835-C321-1568C43340FC}"/>
              </a:ext>
            </a:extLst>
          </p:cNvPr>
          <p:cNvSpPr>
            <a:spLocks noGrp="1"/>
          </p:cNvSpPr>
          <p:nvPr>
            <p:ph type="title"/>
          </p:nvPr>
        </p:nvSpPr>
        <p:spPr>
          <a:xfrm>
            <a:off x="838200" y="617621"/>
            <a:ext cx="10515600" cy="1073068"/>
          </a:xfrm>
        </p:spPr>
        <p:txBody>
          <a:bodyPr>
            <a:normAutofit fontScale="90000"/>
          </a:bodyPr>
          <a:lstStyle/>
          <a:p>
            <a:pPr algn="ctr"/>
            <a:r>
              <a:rPr lang="fi-FI" dirty="0">
                <a:solidFill>
                  <a:srgbClr val="006838"/>
                </a:solidFill>
              </a:rPr>
              <a:t>Mahdollisia pohdittavia kysymyksiä Suunta-Suomelle tilaisuuteen 5/6</a:t>
            </a:r>
            <a:br>
              <a:rPr lang="fi-FI" dirty="0">
                <a:solidFill>
                  <a:srgbClr val="006838"/>
                </a:solidFill>
              </a:rPr>
            </a:br>
            <a:endParaRPr lang="fi-FI" dirty="0"/>
          </a:p>
        </p:txBody>
      </p:sp>
      <p:sp>
        <p:nvSpPr>
          <p:cNvPr id="7" name="Sisällön paikkamerkki 6">
            <a:extLst>
              <a:ext uri="{FF2B5EF4-FFF2-40B4-BE49-F238E27FC236}">
                <a16:creationId xmlns:a16="http://schemas.microsoft.com/office/drawing/2014/main" id="{C05D10DA-110F-5600-68D5-4CB15B913620}"/>
              </a:ext>
            </a:extLst>
          </p:cNvPr>
          <p:cNvSpPr>
            <a:spLocks noGrp="1"/>
          </p:cNvSpPr>
          <p:nvPr>
            <p:ph sz="half" idx="1"/>
          </p:nvPr>
        </p:nvSpPr>
        <p:spPr>
          <a:xfrm>
            <a:off x="838200" y="1825625"/>
            <a:ext cx="5181600" cy="4486274"/>
          </a:xfrm>
        </p:spPr>
        <p:txBody>
          <a:bodyPr>
            <a:normAutofit fontScale="92500" lnSpcReduction="10000"/>
          </a:bodyPr>
          <a:lstStyle/>
          <a:p>
            <a:pPr marL="0" indent="0">
              <a:lnSpc>
                <a:spcPct val="100000"/>
              </a:lnSpc>
              <a:buNone/>
            </a:pPr>
            <a:r>
              <a:rPr lang="fi-FI" sz="2200" b="1" i="1" dirty="0">
                <a:effectLst/>
                <a:latin typeface="Be Vietnam Light" panose="020B0604020202020204" charset="0"/>
                <a:ea typeface="Calibri" panose="020F0502020204030204" pitchFamily="34" charset="0"/>
                <a:cs typeface="Times New Roman" panose="02020603050405020304" pitchFamily="18" charset="0"/>
              </a:rPr>
              <a:t>Tilannekuvapaperin luku 4: </a:t>
            </a:r>
            <a:r>
              <a:rPr lang="fi-FI" sz="2200" b="1" i="1" dirty="0">
                <a:effectLst/>
                <a:latin typeface="Be Vietnam Light" panose="020B0604020202020204" charset="0"/>
                <a:ea typeface="Calibri" panose="020F0502020204030204" pitchFamily="34" charset="0"/>
              </a:rPr>
              <a:t>Suomen talous on tienhaarassa</a:t>
            </a:r>
          </a:p>
          <a:p>
            <a:pPr>
              <a:lnSpc>
                <a:spcPct val="100000"/>
              </a:lnSpc>
            </a:pPr>
            <a:r>
              <a:rPr lang="fi-FI" sz="2200" dirty="0">
                <a:solidFill>
                  <a:srgbClr val="000000"/>
                </a:solidFill>
                <a:effectLst/>
                <a:latin typeface="Be Vietnam Light" panose="020B0604020202020204" charset="0"/>
                <a:ea typeface="Calibri" panose="020F0502020204030204" pitchFamily="34" charset="0"/>
              </a:rPr>
              <a:t>Kuinka Suomen julkinen talous saadaan velkaantumisen tieltä kestävälle pohjalle? </a:t>
            </a:r>
            <a:endParaRPr lang="fi-FI" sz="2200" dirty="0">
              <a:solidFill>
                <a:srgbClr val="000000"/>
              </a:solidFill>
              <a:latin typeface="Be Vietnam Light" panose="020B0604020202020204" charset="0"/>
              <a:ea typeface="Calibri" panose="020F0502020204030204" pitchFamily="34" charset="0"/>
            </a:endParaRPr>
          </a:p>
          <a:p>
            <a:pPr>
              <a:lnSpc>
                <a:spcPct val="100000"/>
              </a:lnSpc>
            </a:pPr>
            <a:r>
              <a:rPr lang="fi-FI" sz="2200" dirty="0">
                <a:solidFill>
                  <a:srgbClr val="000000"/>
                </a:solidFill>
                <a:effectLst/>
                <a:latin typeface="Be Vietnam Light" panose="020B0604020202020204" charset="0"/>
                <a:ea typeface="Calibri" panose="020F0502020204030204" pitchFamily="34" charset="0"/>
              </a:rPr>
              <a:t>Kuinka voimme  palauttaa luottamuksen ja tulevaisuuden uskon Suomen talouteen ja sen  toimijoille?</a:t>
            </a:r>
          </a:p>
          <a:p>
            <a:pPr>
              <a:lnSpc>
                <a:spcPct val="100000"/>
              </a:lnSpc>
            </a:pPr>
            <a:r>
              <a:rPr lang="fi-FI" sz="2200" dirty="0">
                <a:solidFill>
                  <a:srgbClr val="000000"/>
                </a:solidFill>
                <a:effectLst/>
                <a:latin typeface="Be Vietnam Light" panose="020B0604020202020204" charset="0"/>
                <a:ea typeface="Calibri" panose="020F0502020204030204" pitchFamily="34" charset="0"/>
              </a:rPr>
              <a:t>Kuinka voimme vahvistaa ja saada lisää  kestävää talouskasvua?</a:t>
            </a:r>
          </a:p>
          <a:p>
            <a:pPr>
              <a:lnSpc>
                <a:spcPct val="100000"/>
              </a:lnSpc>
            </a:pPr>
            <a:r>
              <a:rPr lang="fi-FI" sz="2200" dirty="0">
                <a:solidFill>
                  <a:srgbClr val="000000"/>
                </a:solidFill>
                <a:effectLst/>
                <a:latin typeface="Be Vietnam Light" panose="020B0604020202020204" charset="0"/>
                <a:ea typeface="Calibri" panose="020F0502020204030204" pitchFamily="34" charset="0"/>
              </a:rPr>
              <a:t> </a:t>
            </a:r>
            <a:r>
              <a:rPr lang="fi-FI" sz="2200" dirty="0">
                <a:latin typeface="Be Vietnam Light" panose="020B0604020202020204" charset="0"/>
              </a:rPr>
              <a:t>Kuinka voimme varmistaa, että talouskasvu sovitetaan yhteen luonnon kestokyvyn ja sosiaalisen kestävyyden kanssa?</a:t>
            </a:r>
          </a:p>
          <a:p>
            <a:pPr>
              <a:lnSpc>
                <a:spcPct val="100000"/>
              </a:lnSpc>
            </a:pPr>
            <a:endParaRPr lang="fi-FI" sz="2000" b="1" dirty="0"/>
          </a:p>
        </p:txBody>
      </p:sp>
      <p:sp>
        <p:nvSpPr>
          <p:cNvPr id="8" name="Sisällön paikkamerkki 7">
            <a:extLst>
              <a:ext uri="{FF2B5EF4-FFF2-40B4-BE49-F238E27FC236}">
                <a16:creationId xmlns:a16="http://schemas.microsoft.com/office/drawing/2014/main" id="{966E7B09-42ED-EC80-546E-0CF68FA07E13}"/>
              </a:ext>
            </a:extLst>
          </p:cNvPr>
          <p:cNvSpPr>
            <a:spLocks noGrp="1"/>
          </p:cNvSpPr>
          <p:nvPr>
            <p:ph sz="half" idx="2"/>
          </p:nvPr>
        </p:nvSpPr>
        <p:spPr>
          <a:xfrm>
            <a:off x="6172200" y="1825624"/>
            <a:ext cx="5181600" cy="4624871"/>
          </a:xfrm>
        </p:spPr>
        <p:txBody>
          <a:bodyPr>
            <a:noAutofit/>
          </a:bodyPr>
          <a:lstStyle/>
          <a:p>
            <a:pPr>
              <a:lnSpc>
                <a:spcPct val="115000"/>
              </a:lnSpc>
            </a:pPr>
            <a:r>
              <a:rPr lang="fi-FI" sz="2000" dirty="0">
                <a:latin typeface="Be Vietnam Light" panose="020B0604020202020204" charset="0"/>
              </a:rPr>
              <a:t>Kuinka voimme parantaa työllisyyttämme ja ehkäistä työttömyyttä? </a:t>
            </a:r>
          </a:p>
          <a:p>
            <a:pPr>
              <a:lnSpc>
                <a:spcPct val="115000"/>
              </a:lnSpc>
            </a:pPr>
            <a:r>
              <a:rPr lang="fi-FI" sz="2000" dirty="0">
                <a:latin typeface="Be Vietnam Light" panose="020B0604020202020204" charset="0"/>
              </a:rPr>
              <a:t>Kuinka voimme lisätä tuottavuutta taloudessa?</a:t>
            </a:r>
          </a:p>
          <a:p>
            <a:pPr>
              <a:lnSpc>
                <a:spcPct val="115000"/>
              </a:lnSpc>
            </a:pPr>
            <a:r>
              <a:rPr lang="fi-FI" sz="2000" dirty="0">
                <a:latin typeface="Be Vietnam Light" panose="020B0604020202020204" charset="0"/>
              </a:rPr>
              <a:t>Kuinka varmistamme sen, että talouspolitiikkamme on oikeudenmukaista eri alueet ja ihmisryhmät huomioiden?</a:t>
            </a:r>
          </a:p>
          <a:p>
            <a:pPr>
              <a:lnSpc>
                <a:spcPct val="115000"/>
              </a:lnSpc>
            </a:pPr>
            <a:r>
              <a:rPr lang="fi-FI" sz="2000" dirty="0">
                <a:latin typeface="Be Vietnam Light" panose="020B0604020202020204" charset="0"/>
              </a:rPr>
              <a:t>Kuinka tekoälyä voidaan hyödyntää taloudessa ja muussa yhteiskunnallisessa toiminnassa?</a:t>
            </a:r>
          </a:p>
        </p:txBody>
      </p:sp>
      <p:sp>
        <p:nvSpPr>
          <p:cNvPr id="5" name="Sisällön paikkamerkki 2">
            <a:extLst>
              <a:ext uri="{FF2B5EF4-FFF2-40B4-BE49-F238E27FC236}">
                <a16:creationId xmlns:a16="http://schemas.microsoft.com/office/drawing/2014/main" id="{66F7EE9F-CDC4-4A1A-5B4C-72B81961E7E3}"/>
              </a:ext>
            </a:extLst>
          </p:cNvPr>
          <p:cNvSpPr txBox="1">
            <a:spLocks/>
          </p:cNvSpPr>
          <p:nvPr/>
        </p:nvSpPr>
        <p:spPr>
          <a:xfrm>
            <a:off x="5325592" y="1825625"/>
            <a:ext cx="34374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 Vietnam"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 Vietnam"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 Vietnam"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 Vietnam"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fi-FI" dirty="0"/>
          </a:p>
        </p:txBody>
      </p:sp>
    </p:spTree>
    <p:extLst>
      <p:ext uri="{BB962C8B-B14F-4D97-AF65-F5344CB8AC3E}">
        <p14:creationId xmlns:p14="http://schemas.microsoft.com/office/powerpoint/2010/main" val="1023685437"/>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1C7E7678F6E74D92492F9CD6125727" ma:contentTypeVersion="18" ma:contentTypeDescription="Create a new document." ma:contentTypeScope="" ma:versionID="63358fca1c2d22c0fb38fe6074ca0c27">
  <xsd:schema xmlns:xsd="http://www.w3.org/2001/XMLSchema" xmlns:xs="http://www.w3.org/2001/XMLSchema" xmlns:p="http://schemas.microsoft.com/office/2006/metadata/properties" xmlns:ns2="ad7561cf-fbfc-4516-a667-f1ffdb31d87c" xmlns:ns3="0b5bbc20-0df5-45b5-9090-36bd4657140e" targetNamespace="http://schemas.microsoft.com/office/2006/metadata/properties" ma:root="true" ma:fieldsID="010dad54a82edd8e4e9796efb2f268a4" ns2:_="" ns3:_="">
    <xsd:import namespace="ad7561cf-fbfc-4516-a667-f1ffdb31d87c"/>
    <xsd:import namespace="0b5bbc20-0df5-45b5-9090-36bd465714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7561cf-fbfc-4516-a667-f1ffdb31d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a1566cf-d197-4ca8-a572-1c3a6b9a48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b5bbc20-0df5-45b5-9090-36bd4657140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3e97798-e77e-414a-9946-a7fe44085fbc}" ma:internalName="TaxCatchAll" ma:showField="CatchAllData" ma:web="0b5bbc20-0df5-45b5-9090-36bd465714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d7561cf-fbfc-4516-a667-f1ffdb31d87c">
      <Terms xmlns="http://schemas.microsoft.com/office/infopath/2007/PartnerControls"/>
    </lcf76f155ced4ddcb4097134ff3c332f>
    <TaxCatchAll xmlns="0b5bbc20-0df5-45b5-9090-36bd4657140e" xsi:nil="true"/>
  </documentManagement>
</p:properties>
</file>

<file path=customXml/itemProps1.xml><?xml version="1.0" encoding="utf-8"?>
<ds:datastoreItem xmlns:ds="http://schemas.openxmlformats.org/officeDocument/2006/customXml" ds:itemID="{3D31C7F3-A4AA-428D-A963-7C0E8BD157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7561cf-fbfc-4516-a667-f1ffdb31d87c"/>
    <ds:schemaRef ds:uri="0b5bbc20-0df5-45b5-9090-36bd465714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395697-6140-42A3-8F46-F14011048686}">
  <ds:schemaRefs>
    <ds:schemaRef ds:uri="http://schemas.microsoft.com/sharepoint/v3/contenttype/forms"/>
  </ds:schemaRefs>
</ds:datastoreItem>
</file>

<file path=customXml/itemProps3.xml><?xml version="1.0" encoding="utf-8"?>
<ds:datastoreItem xmlns:ds="http://schemas.openxmlformats.org/officeDocument/2006/customXml" ds:itemID="{F646CE4F-B8A9-4ADA-AA37-29C24639C744}">
  <ds:schemaRefs>
    <ds:schemaRef ds:uri="http://schemas.microsoft.com/office/2006/documentManagement/types"/>
    <ds:schemaRef ds:uri="0b5bbc20-0df5-45b5-9090-36bd4657140e"/>
    <ds:schemaRef ds:uri="http://schemas.openxmlformats.org/package/2006/metadata/core-properties"/>
    <ds:schemaRef ds:uri="http://purl.org/dc/elements/1.1/"/>
    <ds:schemaRef ds:uri="http://purl.org/dc/dcmitype/"/>
    <ds:schemaRef ds:uri="http://www.w3.org/XML/1998/namespace"/>
    <ds:schemaRef ds:uri="http://schemas.microsoft.com/office/infopath/2007/PartnerControls"/>
    <ds:schemaRef ds:uri="ad7561cf-fbfc-4516-a667-f1ffdb31d87c"/>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665</TotalTime>
  <Words>1021</Words>
  <Application>Microsoft Office PowerPoint</Application>
  <PresentationFormat>Laajakuva</PresentationFormat>
  <Paragraphs>74</Paragraphs>
  <Slides>10</Slides>
  <Notes>0</Notes>
  <HiddenSlides>0</HiddenSlides>
  <MMClips>0</MMClips>
  <ScaleCrop>false</ScaleCrop>
  <HeadingPairs>
    <vt:vector size="6" baseType="variant">
      <vt:variant>
        <vt:lpstr>Käytetyt fontit</vt:lpstr>
      </vt:variant>
      <vt:variant>
        <vt:i4>8</vt:i4>
      </vt:variant>
      <vt:variant>
        <vt:lpstr>Teema</vt:lpstr>
      </vt:variant>
      <vt:variant>
        <vt:i4>2</vt:i4>
      </vt:variant>
      <vt:variant>
        <vt:lpstr>Dian otsikot</vt:lpstr>
      </vt:variant>
      <vt:variant>
        <vt:i4>10</vt:i4>
      </vt:variant>
    </vt:vector>
  </HeadingPairs>
  <TitlesOfParts>
    <vt:vector size="20" baseType="lpstr">
      <vt:lpstr>Arial</vt:lpstr>
      <vt:lpstr>Be Vietnam Light</vt:lpstr>
      <vt:lpstr>Be Vietnam</vt:lpstr>
      <vt:lpstr>Playfair Display Medium</vt:lpstr>
      <vt:lpstr>Calibri</vt:lpstr>
      <vt:lpstr>Aptos</vt:lpstr>
      <vt:lpstr>Playfair Display</vt:lpstr>
      <vt:lpstr>Be Vietnam Medium</vt:lpstr>
      <vt:lpstr>Office-teema</vt:lpstr>
      <vt:lpstr>Mukautettu suunnittelumalli</vt:lpstr>
      <vt:lpstr>Suunta Suomelle – </vt:lpstr>
      <vt:lpstr>Suunta Suomelle - Mistä on kyse?</vt:lpstr>
      <vt:lpstr>Suunta Suomelle tilaisuudet  alueilla ja kunnissa  </vt:lpstr>
      <vt:lpstr> Suunta Suomelle –tilannekuva- paperin asiakokonaisuudet  (näistä valitaan käsiteltävä teema alueelliseen tilaisuuteen)  </vt:lpstr>
      <vt:lpstr>Mahdollisia pohdittavia kysymyksiä Suunta-Suomelle tilaisuuteen 1/6 </vt:lpstr>
      <vt:lpstr>Mahdollisia pohdittavia kysymyksiä Suunta-Suomelle tilaisuuteen 2/6 </vt:lpstr>
      <vt:lpstr>Mahdollisia pohdittavia kysymyksiä Suunta-Suomelle tilaisuuteen 3/6 </vt:lpstr>
      <vt:lpstr>Mahdollisia pohdittavia kysymyksiä Suunta-Suomelle tilaisuuteen 4/6 </vt:lpstr>
      <vt:lpstr>Mahdollisia pohdittavia kysymyksiä Suunta-Suomelle tilaisuuteen 5/6 </vt:lpstr>
      <vt:lpstr>Mahdollisia pohdittavia kysymyksiä Suunta-Suomelle tilaisuuteen 6/6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Katri Hyväkkä</dc:creator>
  <cp:lastModifiedBy>Katri Hyväkkä</cp:lastModifiedBy>
  <cp:revision>27</cp:revision>
  <dcterms:created xsi:type="dcterms:W3CDTF">2020-08-13T06:32:43Z</dcterms:created>
  <dcterms:modified xsi:type="dcterms:W3CDTF">2025-06-13T12:53:31Z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0x010100D21C7E7678F6E74D92492F9CD6125727</vt:lpwstr>
  </property>
  <property fmtid="{D5CDD505-2E9C-101B-9397-08002B2CF9AE}" pid="3" name="MediaServiceImageTags">
    <vt:lpwstr/>
  </property>
</Properties>
</file>